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76" r:id="rId2"/>
    <p:sldId id="377" r:id="rId3"/>
    <p:sldId id="378" r:id="rId4"/>
    <p:sldId id="383" r:id="rId5"/>
    <p:sldId id="359" r:id="rId6"/>
    <p:sldId id="394" r:id="rId7"/>
    <p:sldId id="360" r:id="rId8"/>
    <p:sldId id="395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396" r:id="rId19"/>
    <p:sldId id="269" r:id="rId20"/>
    <p:sldId id="270" r:id="rId21"/>
    <p:sldId id="271" r:id="rId22"/>
    <p:sldId id="268" r:id="rId23"/>
    <p:sldId id="366" r:id="rId24"/>
    <p:sldId id="391" r:id="rId25"/>
    <p:sldId id="363" r:id="rId26"/>
    <p:sldId id="415" r:id="rId27"/>
    <p:sldId id="282" r:id="rId28"/>
    <p:sldId id="416" r:id="rId29"/>
    <p:sldId id="418" r:id="rId30"/>
    <p:sldId id="419" r:id="rId31"/>
    <p:sldId id="417" r:id="rId32"/>
    <p:sldId id="384" r:id="rId33"/>
    <p:sldId id="260" r:id="rId34"/>
    <p:sldId id="261" r:id="rId35"/>
    <p:sldId id="385" r:id="rId36"/>
    <p:sldId id="258" r:id="rId37"/>
    <p:sldId id="387" r:id="rId38"/>
    <p:sldId id="388" r:id="rId39"/>
    <p:sldId id="389" r:id="rId40"/>
    <p:sldId id="390" r:id="rId41"/>
    <p:sldId id="263" r:id="rId42"/>
    <p:sldId id="264" r:id="rId43"/>
    <p:sldId id="265" r:id="rId44"/>
    <p:sldId id="266" r:id="rId45"/>
    <p:sldId id="257" r:id="rId46"/>
    <p:sldId id="355" r:id="rId47"/>
    <p:sldId id="259" r:id="rId48"/>
    <p:sldId id="369" r:id="rId49"/>
    <p:sldId id="375" r:id="rId50"/>
    <p:sldId id="262" r:id="rId51"/>
    <p:sldId id="408" r:id="rId52"/>
    <p:sldId id="409" r:id="rId53"/>
    <p:sldId id="410" r:id="rId54"/>
    <p:sldId id="411" r:id="rId55"/>
    <p:sldId id="356" r:id="rId56"/>
    <p:sldId id="346" r:id="rId57"/>
    <p:sldId id="374" r:id="rId58"/>
    <p:sldId id="272" r:id="rId59"/>
    <p:sldId id="413" r:id="rId6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lie Orfin" initials="NO" lastIdx="20" clrIdx="0">
    <p:extLst/>
  </p:cmAuthor>
  <p:cmAuthor id="2" name="Laurence Halifi" initials="LHA" lastIdx="9" clrIdx="1"/>
  <p:cmAuthor id="3" name="Reinhard Diane" initials="RD" lastIdx="1" clrIdx="2">
    <p:extLst>
      <p:ext uri="{19B8F6BF-5375-455C-9EA6-DF929625EA0E}">
        <p15:presenceInfo xmlns:p15="http://schemas.microsoft.com/office/powerpoint/2012/main" userId="1e0bee6632693e01" providerId="Windows Live"/>
      </p:ext>
    </p:extLst>
  </p:cmAuthor>
  <p:cmAuthor id="4" name="Microsoft Office User" initials="MOU" lastIdx="3" clrIdx="3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FE5"/>
    <a:srgbClr val="D6FFD8"/>
    <a:srgbClr val="F3EABA"/>
    <a:srgbClr val="FFFCAE"/>
    <a:srgbClr val="FFFBF4"/>
    <a:srgbClr val="D3D3FF"/>
    <a:srgbClr val="BDF5EF"/>
    <a:srgbClr val="CDE5FF"/>
    <a:srgbClr val="BBBDFF"/>
    <a:srgbClr val="F5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/>
    <p:restoredTop sz="94694"/>
  </p:normalViewPr>
  <p:slideViewPr>
    <p:cSldViewPr snapToGrid="0" snapToObjects="1">
      <p:cViewPr varScale="1">
        <p:scale>
          <a:sx n="61" d="100"/>
          <a:sy n="61" d="100"/>
        </p:scale>
        <p:origin x="248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9CF4F5-E181-4C41-8522-0B758BF87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9B87A-13F1-2841-832D-9214BA65BB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C48D0-CB4D-E748-BD31-DBDDB7200BC3}" type="datetimeFigureOut">
              <a:rPr lang="en-US" smtClean="0"/>
              <a:t>9/7/20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B4564-B1DF-3340-9F28-7B79588A05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2AB4F-4D17-654B-A6D3-AF85D84BE0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B12AD-9B43-1C45-ACCE-49810EA73C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44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D0588-B4B6-7D46-9F01-52DDF7EA2F92}" type="datetimeFigureOut">
              <a:rPr lang="fr-FR" smtClean="0"/>
              <a:t>07/09/2020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D12E2-FC86-634B-9D5A-3C87409361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426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E59DC-72F9-4F4C-A4A7-A43936B1051C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95711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E59DC-72F9-4F4C-A4A7-A43936B1051C}" type="slidenum">
              <a:rPr lang="fr-CH" smtClean="0"/>
              <a:pPr/>
              <a:t>45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kjhkjhkjh</a:t>
            </a:r>
          </a:p>
        </p:txBody>
      </p:sp>
    </p:spTree>
    <p:extLst>
      <p:ext uri="{BB962C8B-B14F-4D97-AF65-F5344CB8AC3E}">
        <p14:creationId xmlns:p14="http://schemas.microsoft.com/office/powerpoint/2010/main" val="162996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/>
              <a:t>kjhkjhkjh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E59DC-72F9-4F4C-A4A7-A43936B1051C}" type="slidenum">
              <a:rPr lang="fr-CH" smtClean="0"/>
              <a:pPr/>
              <a:t>48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7697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 fontScale="40000" lnSpcReduction="20000"/>
          </a:bodyPr>
          <a:lstStyle/>
          <a:p>
            <a:pPr marL="228600" lvl="1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2500"/>
              <a:t>Nouveaux mandats annoncés par les membres pour newsletters en 2019 : 19 </a:t>
            </a:r>
            <a:endParaRPr/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900"/>
              <a:t>en moyenne les années précédentes entre 10 et 15</a:t>
            </a:r>
            <a:endParaRPr/>
          </a:p>
          <a:p>
            <a:pPr marL="457200" lvl="2" indent="0">
              <a:lnSpc>
                <a:spcPct val="70000"/>
              </a:lnSpc>
              <a:spcBef>
                <a:spcPts val="1000"/>
              </a:spcBef>
              <a:buNone/>
              <a:defRPr/>
            </a:pPr>
            <a:endParaRPr lang="fr-FR" sz="1200"/>
          </a:p>
          <a:p>
            <a:pPr marL="228600" lvl="1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2500"/>
              <a:t>Nb de demandes offres et mandats Board2win en 2019 : 18 offres_10 mandats</a:t>
            </a:r>
            <a:endParaRPr/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800"/>
              <a:t>6 personnes placées, membres du Cercle (aucune nomination sur mandat par CSDA)</a:t>
            </a:r>
            <a:endParaRPr/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800"/>
              <a:t>1 mandat, 1 homme nommé, refus par les membres du Cercle</a:t>
            </a:r>
            <a:endParaRPr/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800"/>
              <a:t>1 mandat, président a sorti un candidat homme de dernière minute</a:t>
            </a:r>
            <a:endParaRPr/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900"/>
              <a:t>4 mandats toujours ouverts pas encore de nominations (profils proposés) (1 par CSDA voir plus bas)</a:t>
            </a:r>
            <a:endParaRPr/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900"/>
              <a:t>8 offres refusées</a:t>
            </a:r>
            <a:endParaRPr/>
          </a:p>
          <a:p>
            <a:pPr marL="1085850" lvl="3">
              <a:lnSpc>
                <a:spcPct val="8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900"/>
              <a:t>Dont demandes offres et mandats par csda 2019</a:t>
            </a:r>
            <a:endParaRPr/>
          </a:p>
          <a:p>
            <a:pPr marL="1600200" lvl="4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900"/>
              <a:t>3 demandes arrivées par le Cercle </a:t>
            </a:r>
            <a:endParaRPr/>
          </a:p>
          <a:p>
            <a:pPr marL="1600200" lvl="4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900"/>
              <a:t>1 mandat sans nomination pour l’instant encore ouvert</a:t>
            </a:r>
            <a:endParaRPr/>
          </a:p>
          <a:p>
            <a:pPr marL="1600200" lvl="4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1900"/>
              <a:t>2  offres encore ouvertes</a:t>
            </a:r>
            <a:endParaRPr/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endParaRPr lang="fr-FR" sz="1500"/>
          </a:p>
          <a:p>
            <a:pPr marL="228600" lvl="1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 sz="2500"/>
              <a:t>Nb de demandes offres et mandats Board2win en 2018: 11 offres_3 mandats (aucun par CSDA) </a:t>
            </a:r>
            <a:endParaRPr/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/>
              <a:t>4 personnes placées, membres csda</a:t>
            </a:r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/>
              <a:t>1 mandat aller-retour, président a sorti un candidat homme de dernière minute</a:t>
            </a:r>
            <a:endParaRPr/>
          </a:p>
          <a:p>
            <a:pPr marL="685800" lvl="2">
              <a:lnSpc>
                <a:spcPct val="70000"/>
              </a:lnSpc>
              <a:spcBef>
                <a:spcPts val="1000"/>
              </a:spcBef>
              <a:buFont typeface="Wingdings"/>
              <a:buChar char="Ø"/>
              <a:defRPr/>
            </a:pPr>
            <a:r>
              <a:rPr lang="fr-FR"/>
              <a:t>8 offres non abouties</a:t>
            </a:r>
            <a:endParaRPr/>
          </a:p>
          <a:p>
            <a:pPr>
              <a:defRPr/>
            </a:pPr>
            <a:endParaRPr lang="fr-CH"/>
          </a:p>
          <a:p>
            <a:pPr>
              <a:defRPr/>
            </a:pPr>
            <a:endParaRPr lang="fr-CH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kjhkjhkjh</a:t>
            </a: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D60E59DC-72F9-4F4C-A4A7-A43936B1051C}" type="slidenum">
              <a:rPr lang="fr-CH"/>
              <a:t>54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1369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D12E2-FC86-634B-9D5A-3C874093612C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14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E59DC-72F9-4F4C-A4A7-A43936B1051C}" type="slidenum">
              <a:rPr lang="fr-CH" smtClean="0">
                <a:solidFill>
                  <a:prstClr val="black"/>
                </a:solidFill>
              </a:rPr>
              <a:pPr/>
              <a:t>6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0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E59DC-72F9-4F4C-A4A7-A43936B1051C}" type="slidenum">
              <a:rPr lang="fr-CH" smtClean="0"/>
              <a:pPr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3594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E59DC-72F9-4F4C-A4A7-A43936B1051C}" type="slidenum">
              <a:rPr lang="fr-CH" smtClean="0"/>
              <a:pPr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326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AG et Prix à Lausanne</a:t>
            </a:r>
          </a:p>
          <a:p>
            <a:r>
              <a:rPr lang="fr-CH" dirty="0"/>
              <a:t>Table ronde Genève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E59DC-72F9-4F4C-A4A7-A43936B1051C}" type="slidenum">
              <a:rPr lang="fr-CH" smtClean="0">
                <a:solidFill>
                  <a:prstClr val="black"/>
                </a:solidFill>
              </a:rPr>
              <a:pPr/>
              <a:t>10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16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14.11.2019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Lausanne hôtel de la Paix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Brunch des administrateurs, partenariat BDO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E59DC-72F9-4F4C-A4A7-A43936B1051C}" type="slidenum">
              <a:rPr lang="fr-CH" smtClean="0"/>
              <a:pPr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0107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E59DC-72F9-4F4C-A4A7-A43936B1051C}" type="slidenum">
              <a:rPr lang="fr-CH" smtClean="0"/>
              <a:pPr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94140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membres au 1.1.2019</a:t>
            </a:r>
            <a:r>
              <a:rPr lang="fr-FR"/>
              <a:t> </a:t>
            </a:r>
            <a:r>
              <a:rPr lang="fr-FR" b="1"/>
              <a:t>168 </a:t>
            </a:r>
            <a:endParaRPr/>
          </a:p>
          <a:p>
            <a:pPr>
              <a:defRPr/>
            </a:pP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dont 14 non payantes  1 congé / 6 honneur / 5 comité / 2 associations = </a:t>
            </a:r>
            <a:r>
              <a:rPr lang="fr-FR"/>
              <a:t> </a:t>
            </a: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168</a:t>
            </a:r>
            <a:r>
              <a:rPr lang="fr-FR"/>
              <a:t> </a:t>
            </a: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154 payantes prévues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endParaRPr/>
          </a:p>
          <a:p>
            <a:pPr>
              <a:defRPr/>
            </a:pP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membres exclues pas payé cotisations 2019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-6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endParaRPr/>
          </a:p>
          <a:p>
            <a:pPr>
              <a:defRPr/>
            </a:pP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nouvelles membres 1/2019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endParaRPr/>
          </a:p>
          <a:p>
            <a:pPr>
              <a:defRPr/>
            </a:pP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nouvelles membres 2/2019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endParaRPr/>
          </a:p>
          <a:p>
            <a:pPr>
              <a:defRPr/>
            </a:pP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nouvelles membres 3/2019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endParaRPr/>
          </a:p>
          <a:p>
            <a:pPr>
              <a:defRPr/>
            </a:pP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nouvelles membres 4/2019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endParaRPr/>
          </a:p>
          <a:p>
            <a:pPr>
              <a:defRPr/>
            </a:pP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nouvelles membres 4/2019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endParaRPr/>
          </a:p>
          <a:p>
            <a:pPr>
              <a:defRPr/>
            </a:pP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membres au 31.12.2019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(avant suppression des démissions connues)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222</a:t>
            </a:r>
            <a:r>
              <a:rPr lang="fr-FR"/>
              <a:t> </a:t>
            </a: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endParaRPr/>
          </a:p>
          <a:p>
            <a:pPr>
              <a:defRPr/>
            </a:pP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démissions connues et fin de congés 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-5</a:t>
            </a:r>
            <a:r>
              <a:rPr lang="fr-FR"/>
              <a:t> </a:t>
            </a: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FR"/>
              <a:t>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membres au 1.1.2020 </a:t>
            </a:r>
            <a:r>
              <a:rPr lang="fr-FR"/>
              <a:t> </a:t>
            </a: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217</a:t>
            </a:r>
            <a:r>
              <a:rPr lang="fr-FR"/>
              <a:t> </a:t>
            </a:r>
            <a:r>
              <a:rPr lang="fr-FR" sz="1200" b="1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fr-FR"/>
              <a:t> </a:t>
            </a:r>
            <a:r>
              <a:rPr lang="fr-FR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dont 15 non payantes</a:t>
            </a:r>
            <a:endParaRPr lang="fr-CH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kjhkjhkjh</a:t>
            </a:r>
            <a:endParaRPr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D60E59DC-72F9-4F4C-A4A7-A43936B1051C}" type="slidenum">
              <a:rPr lang="fr-CH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165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</p:spPr>
      </p:sp>
      <p:sp>
        <p:nvSpPr>
          <p:cNvPr id="5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2 demandes au csda en 3 ans</a:t>
            </a:r>
            <a:endParaRPr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CH">
                <a:solidFill>
                  <a:prstClr val="black"/>
                </a:solidFill>
              </a:rPr>
              <a:t>kjhkjhkjh</a:t>
            </a:r>
            <a:endParaRPr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D60E59DC-72F9-4F4C-A4A7-A43936B1051C}" type="slidenum">
              <a:rPr lang="fr-CH">
                <a:solidFill>
                  <a:prstClr val="black"/>
                </a:solidFill>
              </a:rPr>
              <a:t>17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2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257EE-AE40-6147-B05A-3B242B48C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15D1FC-855A-0443-803F-B2043B5F3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3B97B1-B9F8-2445-A6C1-37FE01BB9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F6824B-61FC-7143-B8E3-6C44191D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36B3C9-B6CF-9F47-A0D4-1BCC0F78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8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9A741-ED9B-3149-8466-D68BA937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CB3A02-57B0-794F-9608-1FA7503CF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6F0367-43E2-FC4B-A163-A7442607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A29E44-1094-A44D-A551-32A6DA05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BAF023-6555-5A4E-8579-374E0E23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77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079F3F9-9977-5A4E-AE15-00BD7AFE5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0A05B0-14DA-894A-ADD0-D7FA76C7F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004FCD-0743-6F45-BD09-CDB94BB71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EFFB0B-1457-4146-A9BA-C2AF6487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670B4D-1713-1D45-8DC3-5696DFDA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00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0BBC6-2E81-5745-A46F-76E8CF596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B1C5B7-C72B-C448-ADEF-59761BBB1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1D5714-1E2C-D241-891C-C7D2F5A5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DEBF25-40FE-4D46-8B09-468D6275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109005-0B82-0445-955E-0477343C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39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80B4D7-A3FB-F94F-AC7E-39E78EF95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F10AFB-F136-1943-9D8D-55E2DAF18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F444B7-5816-D341-866B-0A1FFC4D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CB5A6-B964-E74A-8A9E-21598F41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27867F-7C99-F948-B88B-10E89EDF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94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29862F-6E1C-AB4E-A506-AE97792E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6CC29B-7AD7-EF4B-8E02-7975E97D9C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B495A4-2171-EA4F-9946-1D98756A2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E47A50-32AB-8748-9E0A-1BBF6F48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9B00E2-B18F-D445-B19F-1232AA6B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98FF60-2A39-9B41-BA8E-8DCCAFD4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39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B1CEC5-6A88-5041-87BB-8B249C100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22DE6A-8622-2D4A-8D25-3B7D78746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55C4F0-5096-284D-A121-2DC274E64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249567-0F11-604B-A33F-098A1524C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66E7E04-6D72-5D49-9D2A-FE1CA937E2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BFD548-F281-BF48-BCA3-2153A621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530429-BA31-7E48-96CF-5508A3E29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70652A-9B98-7746-9A4B-B13848E0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39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54273-95E1-6E4D-AEE7-D8B6894F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51E80A-B523-D046-B905-F9731379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BFE924-BDAF-5D4F-887C-E0C9BEAF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FA812B-2E8E-0E4A-BC97-1116E32D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84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9F23D9-BB14-6741-AF8F-332FDFC4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681597-54CA-7249-B442-52AABBB5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A578B2-FB7A-F34A-8B03-22E57FCE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01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B626C-5B66-3F49-8744-6798417FC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3B75F2-7DDD-F141-9C97-B9B6D4634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933EF4-6B43-7C49-A210-6D59BFE26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441FB0-26B7-3A4A-A861-D5EAE6D9F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442C1F-78F9-334F-A1A0-063337F0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EAC733-45D1-5B41-9484-8FE83D9E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33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56991-4B82-714E-AD66-7D8746B93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4A8EC6-76FB-7743-8D94-38BDDC940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26C7F1-6883-624E-8968-0C8A717C9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81E481-2A0D-B346-B5AA-DDDE1B42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E7D408-E088-0A40-8E1C-D556F3FB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722526-27B4-E148-9C84-995814CB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96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12379D4-1203-4B49-B953-A2193243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B3C9C7-21C1-7C4C-ADD0-F01B663A1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78E9B0-248A-C04A-BA2A-DD1C42E2B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05/04/2020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867EBD-9DD0-6C41-AE53-A0FDA244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CCC45F-E0CD-1D43-AF58-21B751B5F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2326C-1E9F-D748-A862-9BB3142CD6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2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26" Type="http://schemas.openxmlformats.org/officeDocument/2006/relationships/image" Target="../media/image26.jpg"/><Relationship Id="rId3" Type="http://schemas.openxmlformats.org/officeDocument/2006/relationships/image" Target="../media/image3.jpg"/><Relationship Id="rId21" Type="http://schemas.openxmlformats.org/officeDocument/2006/relationships/image" Target="../media/image21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5" Type="http://schemas.openxmlformats.org/officeDocument/2006/relationships/image" Target="../media/image25.jpg"/><Relationship Id="rId2" Type="http://schemas.openxmlformats.org/officeDocument/2006/relationships/image" Target="../media/image2.jpg"/><Relationship Id="rId16" Type="http://schemas.openxmlformats.org/officeDocument/2006/relationships/image" Target="../media/image16.jpg"/><Relationship Id="rId20" Type="http://schemas.openxmlformats.org/officeDocument/2006/relationships/image" Target="../media/image20.jpg"/><Relationship Id="rId29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24" Type="http://schemas.openxmlformats.org/officeDocument/2006/relationships/image" Target="../media/image24.jpg"/><Relationship Id="rId32" Type="http://schemas.openxmlformats.org/officeDocument/2006/relationships/image" Target="../media/image1.tiff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23" Type="http://schemas.openxmlformats.org/officeDocument/2006/relationships/image" Target="../media/image23.jpg"/><Relationship Id="rId28" Type="http://schemas.openxmlformats.org/officeDocument/2006/relationships/image" Target="../media/image28.jp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31" Type="http://schemas.openxmlformats.org/officeDocument/2006/relationships/image" Target="../media/image31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Relationship Id="rId22" Type="http://schemas.openxmlformats.org/officeDocument/2006/relationships/image" Target="../media/image22.jpg"/><Relationship Id="rId27" Type="http://schemas.openxmlformats.org/officeDocument/2006/relationships/image" Target="../media/image27.jpg"/><Relationship Id="rId30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18" Type="http://schemas.openxmlformats.org/officeDocument/2006/relationships/image" Target="../media/image48.jpg"/><Relationship Id="rId26" Type="http://schemas.openxmlformats.org/officeDocument/2006/relationships/image" Target="../media/image56.jpg"/><Relationship Id="rId3" Type="http://schemas.openxmlformats.org/officeDocument/2006/relationships/image" Target="../media/image33.png"/><Relationship Id="rId21" Type="http://schemas.openxmlformats.org/officeDocument/2006/relationships/image" Target="../media/image51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17" Type="http://schemas.openxmlformats.org/officeDocument/2006/relationships/image" Target="../media/image47.jpg"/><Relationship Id="rId25" Type="http://schemas.openxmlformats.org/officeDocument/2006/relationships/image" Target="../media/image55.jpg"/><Relationship Id="rId2" Type="http://schemas.openxmlformats.org/officeDocument/2006/relationships/image" Target="../media/image32.jpg"/><Relationship Id="rId16" Type="http://schemas.openxmlformats.org/officeDocument/2006/relationships/image" Target="../media/image46.jpg"/><Relationship Id="rId20" Type="http://schemas.openxmlformats.org/officeDocument/2006/relationships/image" Target="../media/image50.jpg"/><Relationship Id="rId29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24" Type="http://schemas.openxmlformats.org/officeDocument/2006/relationships/image" Target="../media/image54.jpg"/><Relationship Id="rId5" Type="http://schemas.openxmlformats.org/officeDocument/2006/relationships/image" Target="../media/image35.jpg"/><Relationship Id="rId15" Type="http://schemas.openxmlformats.org/officeDocument/2006/relationships/image" Target="../media/image45.jpg"/><Relationship Id="rId23" Type="http://schemas.openxmlformats.org/officeDocument/2006/relationships/image" Target="../media/image53.jpg"/><Relationship Id="rId28" Type="http://schemas.openxmlformats.org/officeDocument/2006/relationships/image" Target="../media/image58.jpg"/><Relationship Id="rId10" Type="http://schemas.openxmlformats.org/officeDocument/2006/relationships/image" Target="../media/image40.jpg"/><Relationship Id="rId19" Type="http://schemas.openxmlformats.org/officeDocument/2006/relationships/image" Target="../media/image49.jpg"/><Relationship Id="rId31" Type="http://schemas.openxmlformats.org/officeDocument/2006/relationships/image" Target="../media/image1.tiff"/><Relationship Id="rId4" Type="http://schemas.openxmlformats.org/officeDocument/2006/relationships/image" Target="../media/image34.jpg"/><Relationship Id="rId9" Type="http://schemas.openxmlformats.org/officeDocument/2006/relationships/image" Target="../media/image39.jpg"/><Relationship Id="rId14" Type="http://schemas.openxmlformats.org/officeDocument/2006/relationships/image" Target="../media/image44.jpg"/><Relationship Id="rId22" Type="http://schemas.openxmlformats.org/officeDocument/2006/relationships/image" Target="../media/image52.jpg"/><Relationship Id="rId27" Type="http://schemas.openxmlformats.org/officeDocument/2006/relationships/image" Target="../media/image57.jpg"/><Relationship Id="rId30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1.tiff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80.png"/><Relationship Id="rId7" Type="http://schemas.openxmlformats.org/officeDocument/2006/relationships/image" Target="../media/image1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da.ch/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A2B5C3D-E210-FA43-BC34-5DD8184ABB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b="1" cap="small" dirty="0">
                <a:latin typeface="+mn-lt"/>
              </a:rPr>
              <a:t>Assemblée Générale Ordinaire</a:t>
            </a:r>
            <a:br>
              <a:rPr lang="fr-FR" sz="4400" b="1" cap="small" dirty="0">
                <a:latin typeface="+mn-lt"/>
              </a:rPr>
            </a:br>
            <a:r>
              <a:rPr lang="fr-FR" sz="4400" b="1" cap="small" dirty="0">
                <a:latin typeface="+mn-lt"/>
              </a:rPr>
              <a:t>7 septembre 2020  -  18h00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8F574EA0-209F-A943-A116-51E45F30C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5275"/>
            <a:ext cx="9144000" cy="1655762"/>
          </a:xfrm>
        </p:spPr>
        <p:txBody>
          <a:bodyPr>
            <a:normAutofit/>
          </a:bodyPr>
          <a:lstStyle/>
          <a:p>
            <a:r>
              <a:rPr lang="fr-FR" sz="3200" dirty="0"/>
              <a:t>Beau-Rivage Palace – Lausanne-</a:t>
            </a:r>
            <a:r>
              <a:rPr lang="fr-FR" sz="3200" dirty="0" err="1"/>
              <a:t>Ouchy</a:t>
            </a:r>
            <a:endParaRPr lang="fr-FR" sz="32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753CEE-A487-EA41-8515-50937996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5928" y="6463664"/>
            <a:ext cx="1133952" cy="365125"/>
          </a:xfrm>
        </p:spPr>
        <p:txBody>
          <a:bodyPr/>
          <a:lstStyle/>
          <a:p>
            <a:r>
              <a:rPr lang="en-GB" dirty="0"/>
              <a:t>07.09.2020/AG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B4BCE3-293E-2146-8A56-9B34B31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150" y="6426199"/>
            <a:ext cx="438150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BAE7B6-5713-4B4F-9BD3-51F6E7E07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3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5414" y="898597"/>
            <a:ext cx="5088565" cy="72536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685783" indent="-685783"/>
            <a:endParaRPr lang="fr-FR" sz="2133" dirty="0">
              <a:ea typeface="Verdana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AC7E22-B4C4-E843-9344-BB63F91F4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A47C2E9-C6EB-FD4E-87CA-E0F66307C7E3}"/>
              </a:ext>
            </a:extLst>
          </p:cNvPr>
          <p:cNvSpPr txBox="1"/>
          <p:nvPr/>
        </p:nvSpPr>
        <p:spPr>
          <a:xfrm>
            <a:off x="545639" y="482220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800" cap="small" dirty="0"/>
              <a:t>     </a:t>
            </a:r>
            <a:r>
              <a:rPr lang="en-GB" sz="2800" cap="small" dirty="0" err="1"/>
              <a:t>Evènements</a:t>
            </a:r>
            <a:r>
              <a:rPr lang="en-GB" sz="2800" cap="small" dirty="0"/>
              <a:t> </a:t>
            </a:r>
            <a:r>
              <a:rPr lang="en-GB" sz="2800" cap="small" dirty="0" err="1"/>
              <a:t>Phares</a:t>
            </a:r>
            <a:r>
              <a:rPr lang="en-GB" sz="2800" cap="small" dirty="0"/>
              <a:t> 2020</a:t>
            </a:r>
            <a:endParaRPr lang="fr-FR" sz="4000" b="1" cap="small" dirty="0">
              <a:latin typeface="+mj-lt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260908"/>
              </p:ext>
            </p:extLst>
          </p:nvPr>
        </p:nvGraphicFramePr>
        <p:xfrm>
          <a:off x="545639" y="1901450"/>
          <a:ext cx="10716680" cy="4466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7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7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52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1" u="none" strike="noStrike" dirty="0">
                          <a:latin typeface="+mn-lt"/>
                          <a:ea typeface="Verdana" panose="020B0604030504040204" pitchFamily="34" charset="0"/>
                        </a:rPr>
                        <a:t>15 juin  -  </a:t>
                      </a:r>
                      <a:r>
                        <a:rPr lang="fr-CH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annulé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2000" b="1" u="none" strike="noStrike" dirty="0">
                          <a:effectLst/>
                          <a:latin typeface="+mn-lt"/>
                          <a:ea typeface="Verdana"/>
                        </a:rPr>
                        <a:t>Prix du Cercle</a:t>
                      </a:r>
                      <a:endParaRPr lang="fr-FR" sz="2000" b="0" u="none" strike="noStrike" dirty="0"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351" marR="6351" marT="63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2400" b="0" dirty="0"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351" marR="6351" marT="635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044339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7 septembre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u="none" strike="noStrike" noProof="0" dirty="0">
                          <a:effectLst/>
                          <a:latin typeface="+mn-lt"/>
                          <a:ea typeface="Verdana"/>
                        </a:rPr>
                        <a:t>AG </a:t>
                      </a:r>
                      <a:r>
                        <a:rPr lang="fr-FR" sz="2000" b="1" u="none" strike="noStrike" noProof="0" dirty="0">
                          <a:latin typeface="+mn-lt"/>
                          <a:ea typeface="Verdana"/>
                        </a:rPr>
                        <a:t>CSDA </a:t>
                      </a:r>
                      <a:r>
                        <a:rPr lang="fr-FR" sz="2000" b="0" u="none" strike="noStrike" noProof="0" dirty="0">
                          <a:effectLst/>
                          <a:latin typeface="+mn-lt"/>
                          <a:ea typeface="Verdana" panose="020B0604030504040204" pitchFamily="34" charset="0"/>
                        </a:rPr>
                        <a:t>Lausanne</a:t>
                      </a:r>
                    </a:p>
                  </a:txBody>
                  <a:tcPr marL="6351" marR="6351" marT="63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2400" b="0" dirty="0"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351" marR="6351" marT="635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357326"/>
                  </a:ext>
                </a:extLst>
              </a:tr>
              <a:tr h="1439918">
                <a:tc>
                  <a:txBody>
                    <a:bodyPr/>
                    <a:lstStyle/>
                    <a:p>
                      <a:pPr algn="ctr" fontAlgn="t"/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24 septembre</a:t>
                      </a:r>
                    </a:p>
                    <a:p>
                      <a:pPr algn="ctr" fontAlgn="t"/>
                      <a:r>
                        <a:rPr lang="fr-FR" sz="2000" b="0" i="1" u="none" strike="noStrike" noProof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reporté au </a:t>
                      </a:r>
                      <a:r>
                        <a:rPr lang="fr-FR" sz="2000" b="1" i="1" u="none" strike="noStrike" noProof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2 février 2021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2000" b="1" i="1" u="none" strike="noStrike" noProof="0" dirty="0">
                          <a:effectLst/>
                          <a:latin typeface="+mn-lt"/>
                          <a:ea typeface="Verdana" panose="020B0604030504040204" pitchFamily="34" charset="0"/>
                        </a:rPr>
                        <a:t>TABLE RONDE </a:t>
                      </a:r>
                      <a:r>
                        <a:rPr lang="fr-FR" sz="2000" b="1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Diversité, Performance et Conseil d’administration – Le cas des PME</a:t>
                      </a:r>
                    </a:p>
                    <a:p>
                      <a:pPr algn="l" fontAlgn="t"/>
                      <a:r>
                        <a:rPr lang="fr-FR" sz="2000" b="0" i="1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BDO - </a:t>
                      </a:r>
                      <a:r>
                        <a:rPr lang="fr-FR" sz="2000" b="0" i="1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Credit</a:t>
                      </a:r>
                      <a:r>
                        <a:rPr lang="fr-FR" sz="2000" b="0" i="1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Suisse, </a:t>
                      </a:r>
                      <a:r>
                        <a:rPr lang="fr-FR" sz="20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Lausanne</a:t>
                      </a:r>
                      <a:endParaRPr lang="fr-FR" sz="2000" b="0" i="0" u="none" strike="noStrike" noProof="0" dirty="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1" marR="6351" marT="63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2400" b="0" dirty="0"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351" marR="6351" marT="635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469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2 novembre</a:t>
                      </a:r>
                    </a:p>
                    <a:p>
                      <a:pPr algn="ctr" fontAlgn="t"/>
                      <a:r>
                        <a:rPr lang="fr-CH" sz="2000" b="0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reporté en 2021</a:t>
                      </a:r>
                    </a:p>
                  </a:txBody>
                  <a:tcPr marL="6351" marR="6351" marT="635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000" b="1" i="1" u="none" strike="noStrike" dirty="0">
                          <a:effectLst/>
                          <a:latin typeface="+mn-lt"/>
                          <a:ea typeface="Verdana" panose="020B0604030504040204" pitchFamily="34" charset="0"/>
                        </a:rPr>
                        <a:t>TABLE RONDE – </a:t>
                      </a:r>
                      <a:r>
                        <a:rPr lang="fr-CH" sz="2000" b="1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Pilotage des risques et Contrôle interne</a:t>
                      </a:r>
                    </a:p>
                    <a:p>
                      <a:pPr algn="l"/>
                      <a:r>
                        <a:rPr lang="fr-CH" sz="2000" b="0" i="1" u="none" strike="noStrike" dirty="0">
                          <a:effectLst/>
                          <a:latin typeface="+mn-lt"/>
                          <a:ea typeface="Verdana" panose="020B0604030504040204" pitchFamily="34" charset="0"/>
                        </a:rPr>
                        <a:t>Centre Patronal</a:t>
                      </a:r>
                    </a:p>
                  </a:txBody>
                  <a:tcPr marL="6351" marR="6351" marT="63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b="0" dirty="0"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351" marR="6351" marT="635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018681"/>
                  </a:ext>
                </a:extLst>
              </a:tr>
              <a:tr h="1042436">
                <a:tc>
                  <a:txBody>
                    <a:bodyPr/>
                    <a:lstStyle/>
                    <a:p>
                      <a:pPr algn="ctr"/>
                      <a:r>
                        <a:rPr lang="fr-C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9 décembre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u="none" strike="noStrike" dirty="0">
                          <a:effectLst/>
                          <a:latin typeface="+mn-lt"/>
                          <a:ea typeface="Verdana"/>
                        </a:rPr>
                        <a:t>Soirée de fin d’année : réseautage et accueil des nouvelles membres, </a:t>
                      </a:r>
                      <a:r>
                        <a:rPr lang="fr-FR" sz="20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/>
                        </a:rPr>
                        <a:t>Lausanne</a:t>
                      </a:r>
                    </a:p>
                  </a:txBody>
                  <a:tcPr marL="6351" marR="6351" marT="63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2400" b="0" kern="1200" dirty="0">
                        <a:solidFill>
                          <a:schemeClr val="dk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351" marR="6351" marT="635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BB74947A-E0FA-144F-9003-98D15507C91A}"/>
              </a:ext>
            </a:extLst>
          </p:cNvPr>
          <p:cNvSpPr txBox="1">
            <a:spLocks/>
          </p:cNvSpPr>
          <p:nvPr/>
        </p:nvSpPr>
        <p:spPr bwMode="auto">
          <a:xfrm>
            <a:off x="3960879" y="6463425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Marie de </a:t>
            </a:r>
            <a:r>
              <a:rPr lang="en-GB" dirty="0" err="1"/>
              <a:t>Freminville</a:t>
            </a:r>
            <a:r>
              <a:rPr lang="en-GB" dirty="0"/>
              <a:t> et Nathalie Feingold</a:t>
            </a:r>
            <a:endParaRPr lang="fr-FR" dirty="0"/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15E4CF8-E1A8-5948-AC43-F1875A81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288" y="6391618"/>
            <a:ext cx="44291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99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6" y="116835"/>
            <a:ext cx="7598125" cy="10363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FF0000"/>
                </a:solidFill>
              </a:rPr>
              <a:t> </a:t>
            </a:r>
            <a:endParaRPr lang="fr-FR" sz="16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988137"/>
              </p:ext>
            </p:extLst>
          </p:nvPr>
        </p:nvGraphicFramePr>
        <p:xfrm>
          <a:off x="578069" y="2323822"/>
          <a:ext cx="11051956" cy="3660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6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4739"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fr-CH" sz="2000" b="1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Avril</a:t>
                      </a:r>
                      <a:endParaRPr lang="fr-FR" sz="2000" b="1" i="0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4 </a:t>
                      </a:r>
                      <a:r>
                        <a:rPr lang="fr-FR" sz="2000" b="0" i="0" u="none" strike="noStrike" noProof="0" dirty="0" err="1">
                          <a:solidFill>
                            <a:schemeClr val="tx1"/>
                          </a:solidFill>
                          <a:latin typeface="+mn-lt"/>
                        </a:rPr>
                        <a:t>Webinars</a:t>
                      </a:r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 entre startups lauréates du Réseau Entreprendre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et Membres du CSDA, Genève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CH" sz="2000" b="0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Réseau Entreprendre</a:t>
                      </a:r>
                      <a:endParaRPr lang="fr-CH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CH" sz="2000" b="1" i="0" u="none" strike="noStrike" dirty="0">
                          <a:effectLst/>
                          <a:latin typeface="+mn-lt"/>
                        </a:rPr>
                        <a:t>30 juin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Table ronde « Crise sanitaire et transition numérique », Genève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fr-CH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CLUSIS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685234"/>
                  </a:ext>
                </a:extLst>
              </a:tr>
              <a:tr h="11379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fr-CH" sz="2000" b="0" i="0" u="none" strike="noStrike" dirty="0">
                        <a:effectLst/>
                        <a:latin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fr-CH" sz="2000" b="0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Reporté </a:t>
                      </a:r>
                    </a:p>
                    <a:p>
                      <a:pPr lvl="0" algn="ctr">
                        <a:buNone/>
                      </a:pPr>
                      <a:r>
                        <a:rPr lang="fr-CH" sz="2000" b="0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au 29 avril 2021</a:t>
                      </a:r>
                    </a:p>
                    <a:p>
                      <a:pPr lvl="0" algn="ctr">
                        <a:buNone/>
                      </a:pPr>
                      <a:endParaRPr lang="fr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Prérequis pour intégrer un Conseil d’Administration, Genève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fr-CH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CWF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72853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1" i="0" u="none" strike="noStrike" dirty="0">
                          <a:effectLst/>
                          <a:latin typeface="+mn-lt"/>
                        </a:rPr>
                        <a:t>19 novembre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dirty="0">
                          <a:latin typeface="+mn-lt"/>
                        </a:rPr>
                        <a:t>Brunch des Administrateurs, Hôtel de la Paix, Lausanne</a:t>
                      </a:r>
                      <a:endParaRPr lang="fr-FR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BDO &amp; ACAD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780">
                <a:tc>
                  <a:txBody>
                    <a:bodyPr/>
                    <a:lstStyle/>
                    <a:p>
                      <a:pPr algn="ctr" fontAlgn="t"/>
                      <a:endParaRPr lang="fr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CH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317141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87611269-7A0E-E64D-8C01-1A08F5353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F90F18F-E39F-C84A-A2C6-B521266244A8}"/>
              </a:ext>
            </a:extLst>
          </p:cNvPr>
          <p:cNvSpPr txBox="1"/>
          <p:nvPr/>
        </p:nvSpPr>
        <p:spPr>
          <a:xfrm>
            <a:off x="578069" y="491450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800" cap="small" dirty="0"/>
              <a:t>     </a:t>
            </a:r>
            <a:r>
              <a:rPr lang="en-GB" sz="2800" cap="small" dirty="0" err="1"/>
              <a:t>Evènements</a:t>
            </a:r>
            <a:r>
              <a:rPr lang="en-GB" sz="2800" cap="small" dirty="0"/>
              <a:t> </a:t>
            </a:r>
            <a:r>
              <a:rPr lang="en-GB" sz="2800" cap="small" dirty="0" err="1"/>
              <a:t>en</a:t>
            </a:r>
            <a:r>
              <a:rPr lang="en-GB" sz="2800" cap="small" dirty="0"/>
              <a:t> </a:t>
            </a:r>
            <a:r>
              <a:rPr lang="en-GB" sz="2800" cap="small" dirty="0" err="1"/>
              <a:t>Partenariat</a:t>
            </a:r>
            <a:r>
              <a:rPr lang="en-GB" sz="2800" cap="small" dirty="0"/>
              <a:t> 2020</a:t>
            </a:r>
            <a:endParaRPr lang="fr-FR" sz="4000" b="1" cap="small" dirty="0">
              <a:latin typeface="+mj-lt"/>
            </a:endParaRP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B1E91C97-E7A9-DE4B-8D6F-5B1CC5298667}"/>
              </a:ext>
            </a:extLst>
          </p:cNvPr>
          <p:cNvSpPr txBox="1">
            <a:spLocks/>
          </p:cNvSpPr>
          <p:nvPr/>
        </p:nvSpPr>
        <p:spPr bwMode="auto">
          <a:xfrm>
            <a:off x="4125228" y="6402763"/>
            <a:ext cx="3957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07.09.2020/AG – Marie de </a:t>
            </a:r>
            <a:r>
              <a:rPr lang="en-GB" dirty="0" err="1"/>
              <a:t>Freminville</a:t>
            </a:r>
            <a:r>
              <a:rPr lang="en-GB" dirty="0"/>
              <a:t> et Nathalie Feingold</a:t>
            </a:r>
            <a:endParaRPr lang="fr-FR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7F80E41F-CA94-1046-B527-9C1DB6F8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0025" y="6402762"/>
            <a:ext cx="457200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89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2515"/>
              </p:ext>
            </p:extLst>
          </p:nvPr>
        </p:nvGraphicFramePr>
        <p:xfrm>
          <a:off x="527382" y="2040112"/>
          <a:ext cx="10838452" cy="4202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5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2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765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janvier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Formation « Enjeux environnementaux pour les CA », Bienne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900" b="0" u="none" strike="noStrike" dirty="0" err="1">
                          <a:effectLst/>
                        </a:rPr>
                        <a:t>Sanu</a:t>
                      </a:r>
                      <a:r>
                        <a:rPr lang="fr-CH" sz="1900" b="0" u="none" strike="noStrike" dirty="0">
                          <a:effectLst/>
                        </a:rPr>
                        <a:t> (Adèle </a:t>
                      </a:r>
                      <a:r>
                        <a:rPr lang="fr-CH" sz="1900" b="0" u="none" strike="noStrike" dirty="0" err="1">
                          <a:effectLst/>
                        </a:rPr>
                        <a:t>Thorens</a:t>
                      </a:r>
                      <a:r>
                        <a:rPr lang="fr-CH" sz="1900" b="0" u="none" strike="noStrike" dirty="0">
                          <a:effectLst/>
                        </a:rPr>
                        <a:t>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082888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1" u="none" strike="noStrike" dirty="0">
                          <a:latin typeface="+mn-lt"/>
                        </a:rPr>
                        <a:t>30 janvier</a:t>
                      </a:r>
                      <a:endParaRPr lang="fr-CH" sz="1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rôle des CA et des autorités de surveillance des institutions </a:t>
                      </a:r>
                    </a:p>
                    <a:p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santé dans la qualité et la sécurité des soins</a:t>
                      </a:r>
                      <a:r>
                        <a:rPr lang="fr-FR" sz="1500" u="none" strike="noStrike" dirty="0"/>
                        <a:t>, </a:t>
                      </a:r>
                      <a:r>
                        <a:rPr lang="fr-FR" sz="1900" u="none" strike="noStrike" dirty="0">
                          <a:effectLst/>
                        </a:rPr>
                        <a:t>Lausanne</a:t>
                      </a:r>
                      <a:endParaRPr lang="fr-F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900" b="0" u="none" strike="noStrike" dirty="0"/>
                        <a:t>CHUV – HUG - FHV</a:t>
                      </a:r>
                      <a:endParaRPr lang="fr-CH" sz="1900" b="0" u="none" strike="noStrike" dirty="0">
                        <a:effectLst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46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i="1" u="none" strike="noStrike" dirty="0">
                          <a:solidFill>
                            <a:schemeClr val="tx1"/>
                          </a:solidFill>
                        </a:rPr>
                        <a:t>Reporté</a:t>
                      </a:r>
                      <a:endParaRPr lang="fr-CH" sz="19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Femmes leaders de Bilan, </a:t>
                      </a:r>
                      <a:r>
                        <a:rPr lang="fr-FR" sz="1900" u="none" strike="noStrike" dirty="0">
                          <a:solidFill>
                            <a:schemeClr val="tx1"/>
                          </a:solidFill>
                        </a:rPr>
                        <a:t>Genève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0" u="none" strike="noStrike" dirty="0"/>
                        <a:t>Bilan</a:t>
                      </a:r>
                      <a:endParaRPr lang="fr-CH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0" i="0" u="none" strike="noStrike" dirty="0">
                          <a:effectLst/>
                        </a:rPr>
                        <a:t>Reporté 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9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Management Forum Montreux, Montreux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Management Forum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70606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septembre</a:t>
                      </a:r>
                      <a:endParaRPr lang="fr-CH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4ème Rencontre des réseaux nationaux </a:t>
                      </a:r>
                      <a:r>
                        <a:rPr lang="fr-CH" sz="19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Swiss</a:t>
                      </a:r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9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Board</a:t>
                      </a:r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Day </a:t>
                      </a:r>
                    </a:p>
                    <a:p>
                      <a:pPr algn="l" fontAlgn="t"/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 </a:t>
                      </a:r>
                      <a:r>
                        <a:rPr lang="fr-CH" sz="19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Haupt-Versammlung</a:t>
                      </a:r>
                      <a:r>
                        <a:rPr lang="fr-CH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2020</a:t>
                      </a:r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SIOD</a:t>
                      </a:r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fr-CH" sz="1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9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Kursaal</a:t>
                      </a:r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Berne</a:t>
                      </a:r>
                      <a:r>
                        <a:rPr lang="fr-CH" sz="1900" dirty="0"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SIoD</a:t>
                      </a:r>
                      <a:endParaRPr lang="fr-CH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 octobre</a:t>
                      </a:r>
                      <a:endParaRPr lang="fr-CH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3ème Rencontre du Réseau des CA, Suisse Romande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(Alumni SBS Romandie)</a:t>
                      </a:r>
                      <a:r>
                        <a:rPr lang="fr-CH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fr-CH" sz="19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Hôtel LP, </a:t>
                      </a:r>
                      <a:r>
                        <a:rPr lang="fr-CH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Lausanne</a:t>
                      </a:r>
                      <a:endParaRPr lang="fr-CH" sz="190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Swiss</a:t>
                      </a:r>
                      <a:r>
                        <a:rPr lang="fr-CH" sz="1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Board </a:t>
                      </a:r>
                      <a:r>
                        <a:rPr lang="fr-CH" sz="1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</a:t>
                      </a:r>
                      <a:endParaRPr lang="fr-CH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CD142A2-1D1A-074F-8AE2-B7A2CE44D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B6C36C-68F5-E843-B028-4785DB9D3F60}"/>
              </a:ext>
            </a:extLst>
          </p:cNvPr>
          <p:cNvSpPr txBox="1"/>
          <p:nvPr/>
        </p:nvSpPr>
        <p:spPr>
          <a:xfrm>
            <a:off x="527382" y="465947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400" cap="small" dirty="0"/>
              <a:t>      </a:t>
            </a:r>
            <a:r>
              <a:rPr lang="en-GB" sz="2800" cap="small" dirty="0" err="1"/>
              <a:t>Evènements</a:t>
            </a:r>
            <a:r>
              <a:rPr lang="en-GB" sz="2800" cap="small" dirty="0"/>
              <a:t> 2020 de </a:t>
            </a:r>
            <a:r>
              <a:rPr lang="en-GB" sz="2800" cap="small" dirty="0" err="1"/>
              <a:t>nos</a:t>
            </a:r>
            <a:r>
              <a:rPr lang="en-GB" sz="2800" cap="small" dirty="0"/>
              <a:t> </a:t>
            </a:r>
            <a:r>
              <a:rPr lang="en-GB" sz="2800" cap="small" dirty="0" err="1"/>
              <a:t>Partenaires</a:t>
            </a:r>
            <a:endParaRPr lang="fr-FR" sz="3600" b="1" cap="small" dirty="0">
              <a:latin typeface="+mj-lt"/>
            </a:endParaRP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AE42C04E-8DAA-C84A-B0CB-B9B8BC39F4B2}"/>
              </a:ext>
            </a:extLst>
          </p:cNvPr>
          <p:cNvSpPr txBox="1">
            <a:spLocks/>
          </p:cNvSpPr>
          <p:nvPr/>
        </p:nvSpPr>
        <p:spPr bwMode="auto">
          <a:xfrm>
            <a:off x="4003508" y="6492874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Marie de </a:t>
            </a:r>
            <a:r>
              <a:rPr lang="en-GB" dirty="0" err="1"/>
              <a:t>Freminville</a:t>
            </a:r>
            <a:r>
              <a:rPr lang="en-GB" dirty="0"/>
              <a:t> et Nathalie Feingold</a:t>
            </a:r>
            <a:endParaRPr lang="fr-FR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273BD99A-20C4-C147-A49E-3FD6E3F9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150" y="6310311"/>
            <a:ext cx="428625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075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719403" y="490736"/>
            <a:ext cx="7934301" cy="11521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 cap="small" dirty="0"/>
              <a:t>6. Rapport d’activité du Comité</a:t>
            </a:r>
            <a:br>
              <a:rPr lang="fr-FR" sz="3600" b="1" cap="small" dirty="0"/>
            </a:br>
            <a:br>
              <a:rPr lang="fr-FR" sz="1200" b="1" cap="small" dirty="0"/>
            </a:br>
            <a:r>
              <a:rPr lang="fr-FR" sz="1200" b="1" cap="small" dirty="0"/>
              <a:t>            </a:t>
            </a:r>
            <a:r>
              <a:rPr lang="en-GB" sz="2800" b="1" cap="small" dirty="0" err="1"/>
              <a:t>Etat</a:t>
            </a:r>
            <a:r>
              <a:rPr lang="en-GB" sz="2800" b="1" cap="small" dirty="0"/>
              <a:t> des </a:t>
            </a:r>
            <a:r>
              <a:rPr lang="en-GB" sz="2800" b="1" cap="small" dirty="0" err="1"/>
              <a:t>Membres</a:t>
            </a:r>
            <a:r>
              <a:rPr lang="en-GB" sz="2800" b="1" cap="small" dirty="0"/>
              <a:t>, Admissions, </a:t>
            </a:r>
            <a:r>
              <a:rPr lang="en-GB" sz="2800" b="1" cap="small" dirty="0" err="1"/>
              <a:t>Démissions</a:t>
            </a:r>
            <a:r>
              <a:rPr lang="en-GB" sz="2800" b="1" cap="small" dirty="0"/>
              <a:t>, </a:t>
            </a:r>
            <a:r>
              <a:rPr lang="en-GB" sz="2800" b="1" cap="small" dirty="0" err="1"/>
              <a:t>Congés</a:t>
            </a:r>
            <a:endParaRPr lang="en-GB" sz="1800" b="1" cap="small" dirty="0">
              <a:ea typeface="Verdana"/>
            </a:endParaRPr>
          </a:p>
        </p:txBody>
      </p:sp>
      <p:graphicFrame>
        <p:nvGraphicFramePr>
          <p:cNvPr id="6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1016"/>
              </p:ext>
            </p:extLst>
          </p:nvPr>
        </p:nvGraphicFramePr>
        <p:xfrm>
          <a:off x="719403" y="2180861"/>
          <a:ext cx="10653448" cy="3468500"/>
        </p:xfrm>
        <a:graphic>
          <a:graphicData uri="http://schemas.openxmlformats.org/drawingml/2006/table">
            <a:tbl>
              <a:tblPr firstRow="1" bandRow="1"/>
              <a:tblGrid>
                <a:gridCol w="359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53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190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600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Membres au 1.1.2019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CH" sz="1600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168</a:t>
                      </a:r>
                      <a:endParaRPr sz="2400"/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fr-CH" sz="1600">
                        <a:solidFill>
                          <a:schemeClr val="tx1"/>
                        </a:solidFill>
                        <a:latin typeface="Verdana"/>
                        <a:ea typeface="Verdana"/>
                      </a:endParaRP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fr-CH" sz="1600">
                        <a:solidFill>
                          <a:schemeClr val="tx1"/>
                        </a:solidFill>
                        <a:latin typeface="Verdana"/>
                        <a:ea typeface="Verdana"/>
                      </a:endParaRP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600" i="0">
                          <a:solidFill>
                            <a:schemeClr val="tx1"/>
                          </a:solidFill>
                          <a:latin typeface="+mn-lt"/>
                          <a:ea typeface="Verdana"/>
                        </a:rPr>
                        <a:t>Dont membres payantes</a:t>
                      </a:r>
                      <a:endParaRPr sz="2400"/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fr-CH" sz="130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CH" sz="1600" b="1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+mn-cs"/>
                        </a:rPr>
                        <a:t>154</a:t>
                      </a: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3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non payantes:  1 congé / 6 honneur / 5 comité / 2 associations </a:t>
                      </a:r>
                      <a:endParaRPr lang="fr-CH" sz="1300" i="1">
                        <a:solidFill>
                          <a:schemeClr val="tx1"/>
                        </a:solidFill>
                        <a:latin typeface="+mn-lt"/>
                        <a:ea typeface="Verdana"/>
                        <a:cs typeface="+mn-cs"/>
                      </a:endParaRP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0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500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nouvelles membres 2019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600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CH" sz="1600">
                        <a:latin typeface="Verdana"/>
                        <a:ea typeface="Verdana"/>
                      </a:endParaRP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CH" sz="1600">
                        <a:latin typeface="Verdana"/>
                        <a:ea typeface="Verdana"/>
                      </a:endParaRP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0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500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membres exclues</a:t>
                      </a:r>
                      <a:endParaRPr sz="2400"/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600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-6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CH" sz="1600">
                        <a:latin typeface="Verdana"/>
                        <a:ea typeface="Verdana"/>
                      </a:endParaRP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CH" sz="1600" dirty="0">
                        <a:latin typeface="Verdana"/>
                        <a:ea typeface="Verdana"/>
                      </a:endParaRP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90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 b="1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Membres au 31.12.2019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600" b="1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222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CH" sz="1600">
                        <a:latin typeface="Verdana"/>
                        <a:ea typeface="Verdana"/>
                      </a:endParaRP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CH" sz="1600">
                        <a:latin typeface="Verdana"/>
                        <a:ea typeface="Verdana"/>
                      </a:endParaRP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301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300" i="1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Démission règlementaires pour 2020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600" i="1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-5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endParaRPr lang="fr-CH" sz="1600" i="1">
                        <a:solidFill>
                          <a:schemeClr val="tx1"/>
                        </a:solidFill>
                        <a:latin typeface="Verdana"/>
                        <a:ea typeface="Verdana"/>
                        <a:cs typeface="+mn-cs"/>
                      </a:endParaRP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fr-CH" sz="1600"/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b="1" i="1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Membres au  1.1.2020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600" b="1" i="0">
                          <a:solidFill>
                            <a:schemeClr val="tx1"/>
                          </a:solidFill>
                          <a:latin typeface="Verdana"/>
                          <a:ea typeface="Verdana"/>
                        </a:rPr>
                        <a:t>217</a:t>
                      </a: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CH" sz="2400"/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CH" sz="2400"/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147">
                <a:tc>
                  <a:txBody>
                    <a:bodyPr/>
                    <a:lstStyle/>
                    <a:p>
                      <a:pPr marL="0" marR="0" lvl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600" i="0">
                          <a:solidFill>
                            <a:schemeClr val="tx1"/>
                          </a:solidFill>
                          <a:latin typeface="+mn-lt"/>
                          <a:ea typeface="Verdana"/>
                          <a:cs typeface="+mn-cs"/>
                        </a:rPr>
                        <a:t>Dont membres payantes</a:t>
                      </a:r>
                      <a:endParaRPr sz="2400"/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endParaRPr lang="fr-FR" sz="1600" b="1" i="0">
                        <a:solidFill>
                          <a:schemeClr val="tx1"/>
                        </a:solidFill>
                        <a:latin typeface="Verdana"/>
                        <a:ea typeface="Verdana"/>
                      </a:endParaRPr>
                    </a:p>
                  </a:txBody>
                  <a:tcPr marL="121920" marR="121920" marT="60960" marB="6096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CH" sz="1600" b="1" i="1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+mn-cs"/>
                        </a:rPr>
                        <a:t>202</a:t>
                      </a: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3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 non payantes: 1 congé / 6 honneur / 6 comité / 2 associations  </a:t>
                      </a:r>
                      <a:endParaRPr lang="fr-CH" sz="1300" b="0" i="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  <a:round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F1965E6-1CF5-8C4F-A9D1-9FE0EDAF8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154A4F5F-EE5D-4248-AF08-92F6B796E1C9}"/>
              </a:ext>
            </a:extLst>
          </p:cNvPr>
          <p:cNvSpPr txBox="1">
            <a:spLocks/>
          </p:cNvSpPr>
          <p:nvPr/>
        </p:nvSpPr>
        <p:spPr>
          <a:xfrm>
            <a:off x="4989231" y="6492873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 -  Diane Reinhard</a:t>
            </a:r>
            <a:endParaRPr lang="fr-FR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106BC712-A44D-464A-B402-02A7E497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2851" y="6492872"/>
            <a:ext cx="400561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722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/>
          </p:cNvSpPr>
          <p:nvPr/>
        </p:nvSpPr>
        <p:spPr bwMode="auto">
          <a:xfrm>
            <a:off x="905819" y="371984"/>
            <a:ext cx="7715788" cy="14489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l" defTabSz="91440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defRPr/>
            </a:pPr>
            <a:r>
              <a:rPr lang="fr-FR" sz="3600" b="1" cap="small" dirty="0">
                <a:latin typeface="+mj-lt"/>
              </a:rPr>
              <a:t>6. Rapport d’activité du comité</a:t>
            </a:r>
          </a:p>
          <a:p>
            <a:pPr>
              <a:defRPr/>
            </a:pPr>
            <a:r>
              <a:rPr lang="en-GB" sz="1200" cap="small" dirty="0">
                <a:solidFill>
                  <a:srgbClr val="FF0000"/>
                </a:solidFill>
                <a:latin typeface="+mn-lt"/>
              </a:rPr>
              <a:t> </a:t>
            </a:r>
            <a:endParaRPr lang="fr-FR" sz="1200" cap="small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fr-FR" sz="2800" cap="small" dirty="0">
                <a:latin typeface="+mn-lt"/>
                <a:ea typeface="Verdana"/>
              </a:rPr>
              <a:t>      Nouvelles membres 2019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45C37A-9FFC-2A42-BD78-935D299B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graphicFrame>
        <p:nvGraphicFramePr>
          <p:cNvPr id="5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098605"/>
              </p:ext>
            </p:extLst>
          </p:nvPr>
        </p:nvGraphicFramePr>
        <p:xfrm>
          <a:off x="1070497" y="1820917"/>
          <a:ext cx="8874953" cy="4826142"/>
        </p:xfrm>
        <a:graphic>
          <a:graphicData uri="http://schemas.openxmlformats.org/drawingml/2006/table">
            <a:tbl>
              <a:tblPr/>
              <a:tblGrid>
                <a:gridCol w="1614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5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50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4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>
                          <a:solidFill>
                            <a:schemeClr val="bg1"/>
                          </a:solidFill>
                        </a:rPr>
                        <a:t>Nom</a:t>
                      </a:r>
                      <a:endParaRPr lang="fr-CH" sz="1100" b="1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>
                          <a:solidFill>
                            <a:schemeClr val="bg1"/>
                          </a:solidFill>
                        </a:rPr>
                        <a:t>Prénom</a:t>
                      </a:r>
                      <a:endParaRPr lang="fr-CH" sz="1100" b="1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>
                          <a:solidFill>
                            <a:schemeClr val="bg1"/>
                          </a:solidFill>
                        </a:rPr>
                        <a:t>Nom</a:t>
                      </a:r>
                      <a:endParaRPr lang="fr-CH" sz="1100" b="1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>
                          <a:solidFill>
                            <a:schemeClr val="bg1"/>
                          </a:solidFill>
                        </a:rPr>
                        <a:t>Prénom</a:t>
                      </a:r>
                      <a:endParaRPr lang="fr-CH" sz="1100" b="1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 dirty="0">
                          <a:solidFill>
                            <a:schemeClr val="bg1"/>
                          </a:solidFill>
                        </a:rPr>
                        <a:t>Nom</a:t>
                      </a:r>
                      <a:endParaRPr lang="fr-CH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>
                          <a:solidFill>
                            <a:schemeClr val="bg1"/>
                          </a:solidFill>
                        </a:rPr>
                        <a:t>Prénom</a:t>
                      </a:r>
                      <a:endParaRPr lang="fr-CH" sz="1100" b="1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Aït-Mohamed Parent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Malika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Frogg Spadola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Anne-Cathrine 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Pawlotsky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Catherine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Allemann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Dominique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Gabirout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Agnès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Pégada-Guertchakoff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Ana 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 dirty="0" err="1"/>
                        <a:t>Auriault</a:t>
                      </a:r>
                      <a:r>
                        <a:rPr lang="fr-CH" sz="1100" b="1" u="none" strike="noStrike" dirty="0"/>
                        <a:t> </a:t>
                      </a:r>
                      <a:endParaRPr lang="fr-CH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Anne-Marie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Gizzi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Valentina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Pellier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Patricia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Baron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Philippine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Gurdogan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Béril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Perriard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Caroline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Blin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Aurélia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Henriot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Marianne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Pliska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Anne-Claire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Bongain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Anne-Sophie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Hérouin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 dirty="0"/>
                        <a:t>Françoise</a:t>
                      </a:r>
                      <a:endParaRPr lang="fr-CH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Polli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Natacha A.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Borloz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Patricia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Ivorra Grosse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Marie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Ramseier Rey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Bettina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Bourdon Tracol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Laurence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Jain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Juliette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Re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Daniela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72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Bourqui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Dominique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Këllezi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Pranvera 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Rey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Eliane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Boutillon-Duflot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Caroline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Lax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Barbara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Richa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Céline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Bui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Aurore 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Leconte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Claudie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Rosemberg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Aurélie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Bürgisser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Joanna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Lideikyte Huber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Giedre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Rossier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Joëlle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Burgunder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Helia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Loeillet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Anne-Marie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Rys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Alexandra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Charvet (Boquien)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Marine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Lotter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Marlene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Schneider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Flavia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Conti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Katia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Maiurano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Coralie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Seppey-Bonvin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Martine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Coudray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Katia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Maradan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Claudia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Stephenson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Mona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Delahaye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Frédérique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Marquis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Samira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Tschanz Vakula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Anne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Delarive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Leila 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Mauron-Fort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Florence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Urso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Fathen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730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Etter 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Nathalie-Raya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Membrez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Sophie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Widmer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Muriel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Flegbo-Berney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Marie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Musy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/>
                        <a:t>Pauline</a:t>
                      </a:r>
                      <a:endParaRPr lang="fr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b="1" u="none" strike="noStrike"/>
                        <a:t>Wynne</a:t>
                      </a:r>
                      <a:endParaRPr lang="fr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100" u="none" strike="noStrike" dirty="0"/>
                        <a:t>Julie</a:t>
                      </a:r>
                      <a:endParaRPr lang="fr-CH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96331909-7502-3F4B-B439-C0D36C64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4275" y="6464496"/>
            <a:ext cx="404813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22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/>
          </p:cNvSpPr>
          <p:nvPr/>
        </p:nvSpPr>
        <p:spPr bwMode="auto">
          <a:xfrm>
            <a:off x="399393" y="451020"/>
            <a:ext cx="7835696" cy="13472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l" defTabSz="91440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defRPr/>
            </a:pPr>
            <a:r>
              <a:rPr lang="fr-FR" sz="3600" b="1" cap="small" dirty="0">
                <a:latin typeface="+mj-lt"/>
              </a:rPr>
              <a:t>6. Rapport d’activité du comité</a:t>
            </a:r>
          </a:p>
          <a:p>
            <a:pPr>
              <a:defRPr/>
            </a:pPr>
            <a:r>
              <a:rPr lang="en-GB" sz="1200" cap="small" dirty="0">
                <a:solidFill>
                  <a:srgbClr val="FF0000"/>
                </a:solidFill>
                <a:latin typeface="+mn-lt"/>
              </a:rPr>
              <a:t> </a:t>
            </a:r>
            <a:endParaRPr lang="fr-FR" sz="1200" cap="small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fr-FR" sz="2800" cap="small" dirty="0">
                <a:latin typeface="+mn-lt"/>
                <a:ea typeface="Verdana"/>
              </a:rPr>
              <a:t>      Nouvelles membres 2019 </a:t>
            </a:r>
            <a:endParaRPr lang="fr-FR" cap="small" dirty="0">
              <a:latin typeface="+mn-lt"/>
              <a:ea typeface="Verdana"/>
            </a:endParaRPr>
          </a:p>
        </p:txBody>
      </p:sp>
      <p:pic>
        <p:nvPicPr>
          <p:cNvPr id="5" name="Image 15" descr="https://board2win.ch/_inhouse/upload/eeca46b6bfa310d78e2605a6c11712e3/photo%20CDU%202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479257" y="5349296"/>
            <a:ext cx="1067895" cy="1067895"/>
          </a:xfrm>
          <a:prstGeom prst="rect">
            <a:avLst/>
          </a:prstGeom>
          <a:noFill/>
        </p:spPr>
      </p:pic>
      <p:pic>
        <p:nvPicPr>
          <p:cNvPr id="6" name="Image 16" descr="https://board2win.ch/_inhouse/upload/0c545d78a72bd989d7f55a1acd0f9c93/Picture%20Frederique%20Delahaye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639095" y="1918504"/>
            <a:ext cx="960543" cy="1105803"/>
          </a:xfrm>
          <a:prstGeom prst="rect">
            <a:avLst/>
          </a:prstGeom>
          <a:noFill/>
        </p:spPr>
      </p:pic>
      <p:pic>
        <p:nvPicPr>
          <p:cNvPr id="7" name="Image 17" descr="https://board2win.ch/_inhouse/upload/a6bdfd068c29c5d7a31deadae5b602bf/MIG_2018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840978" y="1884360"/>
            <a:ext cx="1373477" cy="1097708"/>
          </a:xfrm>
          <a:prstGeom prst="rect">
            <a:avLst/>
          </a:prstGeom>
          <a:noFill/>
        </p:spPr>
      </p:pic>
      <p:pic>
        <p:nvPicPr>
          <p:cNvPr id="8" name="ember871" descr="https://media-exp2.licdn.com/dms/image/C4E03AQHaH-mIm-x7Xg/profile-displayphoto-shrink_200_200/0?e=1584576000&amp;v=beta&amp;t=eS-2hEvQgWYykjeB-H93vdbJsAvY8DRccQty_pqW7V0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0939666" y="5370669"/>
            <a:ext cx="1048156" cy="1046517"/>
          </a:xfrm>
          <a:prstGeom prst="rect">
            <a:avLst/>
          </a:prstGeom>
          <a:noFill/>
        </p:spPr>
      </p:pic>
      <p:pic>
        <p:nvPicPr>
          <p:cNvPr id="9" name="ember871" descr="https://media-exp2.licdn.com/dms/image/C4D03AQEOLpzBTqb4Lg/profile-displayphoto-shrink_200_200/0?e=1584576000&amp;v=beta&amp;t=crjCjFIZb5lF3TUZbAMjzfyj5gF5s7FQzyAYq6pun78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255772" y="5334486"/>
            <a:ext cx="1045091" cy="1043437"/>
          </a:xfrm>
          <a:prstGeom prst="rect">
            <a:avLst/>
          </a:prstGeom>
          <a:noFill/>
        </p:spPr>
      </p:pic>
      <p:pic>
        <p:nvPicPr>
          <p:cNvPr id="10" name="ember871" descr="https://media-exp2.licdn.com/dms/image/C4D03AQHsiB_qHsthog/profile-displayphoto-shrink_200_200/0?e=1584576000&amp;v=beta&amp;t=5QsS0ptn9-DrgFw5rquy3ogxnBGpk5om2ZBvPyMteH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645008" y="5342748"/>
            <a:ext cx="1074441" cy="1074441"/>
          </a:xfrm>
          <a:prstGeom prst="rect">
            <a:avLst/>
          </a:prstGeom>
          <a:noFill/>
        </p:spPr>
      </p:pic>
      <p:pic>
        <p:nvPicPr>
          <p:cNvPr id="11" name="ember871" descr="https://media-exp2.licdn.com/dms/image/C4E03AQHEeuy-zvTN-Q/profile-displayphoto-shrink_200_200/0?e=1584576000&amp;v=beta&amp;t=jyUvhXnC8bqjs4GBpeAclnF2gPzgP4f28uKzf9_f_WM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9804331" y="5370669"/>
            <a:ext cx="1050452" cy="1050452"/>
          </a:xfrm>
          <a:prstGeom prst="rect">
            <a:avLst/>
          </a:prstGeom>
          <a:noFill/>
        </p:spPr>
      </p:pic>
      <p:pic>
        <p:nvPicPr>
          <p:cNvPr id="12" name="ember871" descr="https://media-exp2.licdn.com/dms/image/C4E03AQGpQcgpdpE0Rg/profile-displayphoto-shrink_200_200/0?e=1584576000&amp;v=beta&amp;t=ZuorUMBj68fUI5RpA2I--ONL1KZKJWF73n8b9q2bVK4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4087485" y="5335974"/>
            <a:ext cx="1081216" cy="1081216"/>
          </a:xfrm>
          <a:prstGeom prst="rect">
            <a:avLst/>
          </a:prstGeom>
          <a:noFill/>
        </p:spPr>
      </p:pic>
      <p:pic>
        <p:nvPicPr>
          <p:cNvPr id="13" name="ember871" descr="https://media-exp2.licdn.com/dms/image/C5603AQH9hsNEE-Th2Q/profile-displayphoto-shrink_200_200/0?e=1584576000&amp;v=beta&amp;t=CWjp5vpGH0zomLlkAtbBZmVDLUQiYCb-bvex8rZSzhc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10868965" y="3536904"/>
            <a:ext cx="1121689" cy="1118139"/>
          </a:xfrm>
          <a:prstGeom prst="rect">
            <a:avLst/>
          </a:prstGeom>
          <a:noFill/>
        </p:spPr>
      </p:pic>
      <p:pic>
        <p:nvPicPr>
          <p:cNvPr id="14" name="ember871" descr="https://media-exp2.licdn.com/dms/image/C4D03AQHMgyMAhJL7PQ/profile-displayphoto-shrink_200_200/0?e=1584576000&amp;v=beta&amp;t=hA8HpYlV_FEekLDiU5gkZDinnuX6Bg6kHAv9Bw8UkmU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9736189" y="3532475"/>
            <a:ext cx="1091656" cy="1091657"/>
          </a:xfrm>
          <a:prstGeom prst="rect">
            <a:avLst/>
          </a:prstGeom>
          <a:noFill/>
        </p:spPr>
      </p:pic>
      <p:pic>
        <p:nvPicPr>
          <p:cNvPr id="15" name="ember871" descr="https://media-exp2.licdn.com/dms/image/C5603AQHIUUt_60P8cg/profile-displayphoto-shrink_200_200/0?e=1584576000&amp;v=beta&amp;t=Kf9Gapp7kwkfuVpZj-xDCUzrn-dBIgAGIgrQbMOU8XA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7499267" y="3532475"/>
            <a:ext cx="1144164" cy="1142405"/>
          </a:xfrm>
          <a:prstGeom prst="rect">
            <a:avLst/>
          </a:prstGeom>
          <a:noFill/>
        </p:spPr>
      </p:pic>
      <p:pic>
        <p:nvPicPr>
          <p:cNvPr id="16" name="ember871" descr="https://media-exp2.licdn.com/dms/image/C4D03AQF5ZX0bYjhkMA/profile-displayphoto-shrink_200_200/0?e=1584576000&amp;v=beta&amp;t=QIcT4M5_bdXZcwbOb-knubX07Y-HWa8Ztafp5WQnU9Q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8557957" y="3532475"/>
            <a:ext cx="1093331" cy="1091657"/>
          </a:xfrm>
          <a:prstGeom prst="rect">
            <a:avLst/>
          </a:prstGeom>
          <a:noFill/>
        </p:spPr>
      </p:pic>
      <p:pic>
        <p:nvPicPr>
          <p:cNvPr id="17" name="ember871" descr="https://media-exp2.licdn.com/dms/image/C5603AQFg7xwVyj4L1w/profile-displayphoto-shrink_200_200/0?e=1584576000&amp;v=beta&amp;t=URjem-rJW8ZoMy6IrYnAP1g5JNrbPB_0yYMhIhPD2AQ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1753323" y="5309030"/>
            <a:ext cx="1048581" cy="1045188"/>
          </a:xfrm>
          <a:prstGeom prst="rect">
            <a:avLst/>
          </a:prstGeom>
          <a:noFill/>
        </p:spPr>
      </p:pic>
      <p:pic>
        <p:nvPicPr>
          <p:cNvPr id="18" name="ember871" descr="https://media-exp2.licdn.com/dms/image/C4D03AQHT01nzBO-5xg/profile-displayphoto-shrink_200_200/0?e=1584576000&amp;v=beta&amp;t=dxgXsZjTtNKpQr8C5d4z3bU34fdcST1zatRqbF-1udI"/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>
            <a:off x="2891634" y="5329389"/>
            <a:ext cx="1089527" cy="1087801"/>
          </a:xfrm>
          <a:prstGeom prst="rect">
            <a:avLst/>
          </a:prstGeom>
          <a:noFill/>
        </p:spPr>
      </p:pic>
      <p:pic>
        <p:nvPicPr>
          <p:cNvPr id="19" name="ember871" descr="https://media-exp2.licdn.com/dms/image/C4E03AQH5WWB64M0qmQ/profile-displayphoto-shrink_200_200/0?e=1584576000&amp;v=beta&amp;t=4GSaLV47ddJZafYR1YfeM68XGFVGAfoPQ89mhvMjrr8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10759666" y="1927891"/>
            <a:ext cx="1098197" cy="1096417"/>
          </a:xfrm>
          <a:prstGeom prst="rect">
            <a:avLst/>
          </a:prstGeom>
          <a:noFill/>
        </p:spPr>
      </p:pic>
      <p:pic>
        <p:nvPicPr>
          <p:cNvPr id="20" name="ember871" descr="https://media-exp2.licdn.com/dms/image/C4E03AQGv-fV2Cie5lQ/profile-displayphoto-shrink_200_200/0?e=1584576000&amp;v=beta&amp;t=dJ5nR_bJGqBxenWaAACtd7yWQeicKsGcro8wweSxgw8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6287435" y="3519846"/>
            <a:ext cx="1140621" cy="1140623"/>
          </a:xfrm>
          <a:prstGeom prst="rect">
            <a:avLst/>
          </a:prstGeom>
          <a:noFill/>
        </p:spPr>
      </p:pic>
      <p:pic>
        <p:nvPicPr>
          <p:cNvPr id="21" name="ember871" descr="https://media-exp2.licdn.com/dms/image/C4D03AQGn5M8C9a893w/profile-displayphoto-shrink_200_200/0?e=1584576000&amp;v=beta&amp;t=JuCoMzWlMJF5OcoIgKCn7odRNVw4xzxr32T4KnmALKQ"/>
          <p:cNvPicPr>
            <a:picLocks noChangeAspect="1" noChangeArrowheads="1"/>
          </p:cNvPicPr>
          <p:nvPr/>
        </p:nvPicPr>
        <p:blipFill>
          <a:blip r:embed="rId18"/>
          <a:stretch/>
        </p:blipFill>
        <p:spPr bwMode="auto">
          <a:xfrm>
            <a:off x="5203545" y="3519846"/>
            <a:ext cx="1091804" cy="1090099"/>
          </a:xfrm>
          <a:prstGeom prst="rect">
            <a:avLst/>
          </a:prstGeom>
          <a:noFill/>
        </p:spPr>
      </p:pic>
      <p:pic>
        <p:nvPicPr>
          <p:cNvPr id="22" name="ember871" descr="https://media-exp2.licdn.com/dms/image/C4D03AQGifvS6OseSBw/profile-displayphoto-shrink_200_200/0?e=1584576000&amp;v=beta&amp;t=wnnHASPsZ_MCuLViz2iYtErqMPw9g2Ous6npD_eNTfA"/>
          <p:cNvPicPr>
            <a:picLocks noChangeAspect="1" noChangeArrowheads="1"/>
          </p:cNvPicPr>
          <p:nvPr/>
        </p:nvPicPr>
        <p:blipFill>
          <a:blip r:embed="rId19"/>
          <a:stretch/>
        </p:blipFill>
        <p:spPr bwMode="auto">
          <a:xfrm>
            <a:off x="2925114" y="3532474"/>
            <a:ext cx="1092823" cy="1092823"/>
          </a:xfrm>
          <a:prstGeom prst="rect">
            <a:avLst/>
          </a:prstGeom>
          <a:noFill/>
        </p:spPr>
      </p:pic>
      <p:pic>
        <p:nvPicPr>
          <p:cNvPr id="23" name="ember871" descr="https://media-exp2.licdn.com/dms/image/C4D03AQFhqLYXBTjTog/profile-displayphoto-shrink_200_200/0?e=1584576000&amp;v=beta&amp;t=H510-ryvuGABUGiu0HhaP5p-7vBnz9-dEbQNCWdZU68"/>
          <p:cNvPicPr>
            <a:picLocks noChangeAspect="1" noChangeArrowheads="1"/>
          </p:cNvPicPr>
          <p:nvPr/>
        </p:nvPicPr>
        <p:blipFill>
          <a:blip r:embed="rId20"/>
          <a:stretch/>
        </p:blipFill>
        <p:spPr bwMode="auto">
          <a:xfrm>
            <a:off x="1712631" y="3532474"/>
            <a:ext cx="1080891" cy="1077471"/>
          </a:xfrm>
          <a:prstGeom prst="rect">
            <a:avLst/>
          </a:prstGeom>
          <a:noFill/>
        </p:spPr>
      </p:pic>
      <p:pic>
        <p:nvPicPr>
          <p:cNvPr id="24" name="ember871" descr="https://media-exp2.licdn.com/dms/image/C5603AQHtwZFV-ItjKQ/profile-displayphoto-shrink_200_200/0?e=1584576000&amp;v=beta&amp;t=DV_eFW3gD7A7uy_6zjhjwJ6zJtkDyB0snno5rKA-jI8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7413442" y="1927891"/>
            <a:ext cx="1099900" cy="1096417"/>
          </a:xfrm>
          <a:prstGeom prst="rect">
            <a:avLst/>
          </a:prstGeom>
          <a:noFill/>
        </p:spPr>
      </p:pic>
      <p:pic>
        <p:nvPicPr>
          <p:cNvPr id="25" name="ember871" descr="https://media-exp2.licdn.com/dms/image/C4E03AQHNJREmKsNUiw/profile-displayphoto-shrink_200_200/0?e=1584576000&amp;v=beta&amp;t=VQ57uUnPwpKbWSHXEn55t5MtklHOABWIRv0IuCI4hUw"/>
          <p:cNvPicPr>
            <a:picLocks noChangeAspect="1" noChangeArrowheads="1"/>
          </p:cNvPicPr>
          <p:nvPr/>
        </p:nvPicPr>
        <p:blipFill>
          <a:blip r:embed="rId22"/>
          <a:stretch/>
        </p:blipFill>
        <p:spPr bwMode="auto">
          <a:xfrm>
            <a:off x="8540038" y="1927891"/>
            <a:ext cx="1099829" cy="1096417"/>
          </a:xfrm>
          <a:prstGeom prst="rect">
            <a:avLst/>
          </a:prstGeom>
          <a:noFill/>
        </p:spPr>
      </p:pic>
      <p:pic>
        <p:nvPicPr>
          <p:cNvPr id="26" name="ember871" descr="https://media-exp2.licdn.com/dms/image/C4D03AQGHFYeCWP2qlg/profile-displayphoto-shrink_200_200/0?e=1584576000&amp;v=beta&amp;t=5nfUxfhLFWMmYRlvfAVpt-MBmWGeP36eI_ahv7p_aAs"/>
          <p:cNvPicPr>
            <a:picLocks noChangeAspect="1" noChangeArrowheads="1"/>
          </p:cNvPicPr>
          <p:nvPr/>
        </p:nvPicPr>
        <p:blipFill>
          <a:blip r:embed="rId23"/>
          <a:stretch/>
        </p:blipFill>
        <p:spPr bwMode="auto">
          <a:xfrm>
            <a:off x="528870" y="3532474"/>
            <a:ext cx="1061260" cy="1061260"/>
          </a:xfrm>
          <a:prstGeom prst="rect">
            <a:avLst/>
          </a:prstGeom>
          <a:noFill/>
        </p:spPr>
      </p:pic>
      <p:pic>
        <p:nvPicPr>
          <p:cNvPr id="27" name="ember871" descr="https://media-exp2.licdn.com/dms/image/C5103AQFwXmK_cw7-mw/profile-displayphoto-shrink_200_200/0?e=1584576000&amp;v=beta&amp;t=DI4poohUrCJeo6ZTNAtLMkqSTrXCl1Ds1PmDDp5r5lc"/>
          <p:cNvPicPr>
            <a:picLocks noChangeAspect="1" noChangeArrowheads="1"/>
          </p:cNvPicPr>
          <p:nvPr/>
        </p:nvPicPr>
        <p:blipFill>
          <a:blip r:embed="rId24"/>
          <a:stretch/>
        </p:blipFill>
        <p:spPr bwMode="auto">
          <a:xfrm>
            <a:off x="6272829" y="1927889"/>
            <a:ext cx="1065859" cy="1065857"/>
          </a:xfrm>
          <a:prstGeom prst="rect">
            <a:avLst/>
          </a:prstGeom>
          <a:noFill/>
        </p:spPr>
      </p:pic>
      <p:pic>
        <p:nvPicPr>
          <p:cNvPr id="28" name="ember871" descr="https://media-exp2.licdn.com/dms/image/C5603AQGG7eNi2P6-qQ/profile-displayphoto-shrink_200_200/0?e=1584576000&amp;v=beta&amp;t=i3EOE4iSp9TptNlBktKYNvflnPH2PtUYspNx91SIrJU"/>
          <p:cNvPicPr>
            <a:picLocks noChangeAspect="1" noChangeArrowheads="1"/>
          </p:cNvPicPr>
          <p:nvPr/>
        </p:nvPicPr>
        <p:blipFill>
          <a:blip r:embed="rId25"/>
          <a:stretch/>
        </p:blipFill>
        <p:spPr bwMode="auto">
          <a:xfrm>
            <a:off x="519301" y="1885808"/>
            <a:ext cx="1080401" cy="1078792"/>
          </a:xfrm>
          <a:prstGeom prst="rect">
            <a:avLst/>
          </a:prstGeom>
          <a:noFill/>
        </p:spPr>
      </p:pic>
      <p:pic>
        <p:nvPicPr>
          <p:cNvPr id="29" name="ember871" descr="https://media-exp2.licdn.com/dms/image/C4D03AQG9Wm109UcOng/profile-displayphoto-shrink_200_200/0?e=1584576000&amp;v=beta&amp;t=P_nycUc5UiWIalqSuhglw5PkF-r4-w6Q35kU2RniBj8"/>
          <p:cNvPicPr>
            <a:picLocks noChangeAspect="1" noChangeArrowheads="1"/>
          </p:cNvPicPr>
          <p:nvPr/>
        </p:nvPicPr>
        <p:blipFill>
          <a:blip r:embed="rId26"/>
          <a:stretch/>
        </p:blipFill>
        <p:spPr bwMode="auto">
          <a:xfrm>
            <a:off x="1704558" y="1905000"/>
            <a:ext cx="1048279" cy="1046663"/>
          </a:xfrm>
          <a:prstGeom prst="rect">
            <a:avLst/>
          </a:prstGeom>
          <a:noFill/>
        </p:spPr>
      </p:pic>
      <p:pic>
        <p:nvPicPr>
          <p:cNvPr id="30" name="ember871" descr="https://media-exp2.licdn.com/dms/image/C4D03AQHQ93lCOzUB3Q/profile-displayphoto-shrink_200_200/0?e=1584576000&amp;v=beta&amp;t=Vu3soCvxsgD_rW504XrLM8Q7yQP8zkkT_t-snOtBc8k"/>
          <p:cNvPicPr>
            <a:picLocks noChangeAspect="1" noChangeArrowheads="1"/>
          </p:cNvPicPr>
          <p:nvPr/>
        </p:nvPicPr>
        <p:blipFill>
          <a:blip r:embed="rId27"/>
          <a:stretch/>
        </p:blipFill>
        <p:spPr bwMode="auto">
          <a:xfrm>
            <a:off x="2902505" y="1905000"/>
            <a:ext cx="1085345" cy="1085345"/>
          </a:xfrm>
          <a:prstGeom prst="rect">
            <a:avLst/>
          </a:prstGeom>
          <a:noFill/>
        </p:spPr>
      </p:pic>
      <p:pic>
        <p:nvPicPr>
          <p:cNvPr id="31" name="ember871" descr="https://media-exp2.licdn.com/dms/image/C4E03AQHgbiDNGOLwAQ/profile-displayphoto-shrink_200_200/0?e=1584576000&amp;v=beta&amp;t=35553Oh83sHg4SH38grZrpcnUf8dn5CXAi-ZJKEokAY"/>
          <p:cNvPicPr>
            <a:picLocks noChangeAspect="1" noChangeArrowheads="1"/>
          </p:cNvPicPr>
          <p:nvPr/>
        </p:nvPicPr>
        <p:blipFill>
          <a:blip r:embed="rId28"/>
          <a:stretch/>
        </p:blipFill>
        <p:spPr bwMode="auto">
          <a:xfrm>
            <a:off x="5160504" y="1905000"/>
            <a:ext cx="1090701" cy="1087372"/>
          </a:xfrm>
          <a:prstGeom prst="rect">
            <a:avLst/>
          </a:prstGeom>
          <a:noFill/>
        </p:spPr>
      </p:pic>
      <p:pic>
        <p:nvPicPr>
          <p:cNvPr id="32" name="ember871" descr="https://media-exp2.licdn.com/dms/image/C4E03AQF3HBCtLEU_nw/profile-displayphoto-shrink_200_200/0?e=1584576000&amp;v=beta&amp;t=yP4BBWSGTGq4sI8q_PmQCswIB5tL1CO3lf0Cc9-YjNc"/>
          <p:cNvPicPr>
            <a:picLocks noChangeAspect="1" noChangeArrowheads="1"/>
          </p:cNvPicPr>
          <p:nvPr/>
        </p:nvPicPr>
        <p:blipFill>
          <a:blip r:embed="rId29"/>
          <a:stretch/>
        </p:blipFill>
        <p:spPr bwMode="auto">
          <a:xfrm>
            <a:off x="4062549" y="3519847"/>
            <a:ext cx="1088248" cy="1086513"/>
          </a:xfrm>
          <a:prstGeom prst="rect">
            <a:avLst/>
          </a:prstGeom>
          <a:noFill/>
        </p:spPr>
      </p:pic>
      <p:pic>
        <p:nvPicPr>
          <p:cNvPr id="33" name="ember871" descr="https://media-exp2.licdn.com/dms/image/C5603AQEILWUNEexeFA/profile-displayphoto-shrink_200_200/0?e=1584576000&amp;v=beta&amp;t=C3BV367UeE8OGlQm4aJpOLfZoCTGj8Fd4-BlXUk-PHU"/>
          <p:cNvPicPr>
            <a:picLocks noChangeAspect="1" noChangeArrowheads="1"/>
          </p:cNvPicPr>
          <p:nvPr/>
        </p:nvPicPr>
        <p:blipFill>
          <a:blip r:embed="rId30"/>
          <a:stretch/>
        </p:blipFill>
        <p:spPr bwMode="auto">
          <a:xfrm>
            <a:off x="599427" y="5309031"/>
            <a:ext cx="1031031" cy="1029397"/>
          </a:xfrm>
          <a:prstGeom prst="rect">
            <a:avLst/>
          </a:prstGeom>
          <a:noFill/>
        </p:spPr>
      </p:pic>
      <p:pic>
        <p:nvPicPr>
          <p:cNvPr id="34" name="ember871" descr="https://media-exp2.licdn.com/dms/image/C4D03AQHB5XbJ63FA4w/profile-displayphoto-shrink_200_200/0?e=1584576000&amp;v=beta&amp;t=9hC-zHEt6Vflcfw0fmDBY9oEy9_7tUdjmqpUBgsbfV0"/>
          <p:cNvPicPr>
            <a:picLocks noChangeAspect="1" noChangeArrowheads="1"/>
          </p:cNvPicPr>
          <p:nvPr/>
        </p:nvPicPr>
        <p:blipFill>
          <a:blip r:embed="rId31"/>
          <a:stretch/>
        </p:blipFill>
        <p:spPr bwMode="auto">
          <a:xfrm>
            <a:off x="6362514" y="5336012"/>
            <a:ext cx="1041911" cy="1041911"/>
          </a:xfrm>
          <a:prstGeom prst="rect">
            <a:avLst/>
          </a:prstGeom>
          <a:noFill/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8E2C8AC-E872-104D-A952-3B95E20075E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37" name="Espace réservé de la date 3">
            <a:extLst>
              <a:ext uri="{FF2B5EF4-FFF2-40B4-BE49-F238E27FC236}">
                <a16:creationId xmlns:a16="http://schemas.microsoft.com/office/drawing/2014/main" id="{B0C9D6D0-D743-0148-B66F-DE758A9B74C4}"/>
              </a:ext>
            </a:extLst>
          </p:cNvPr>
          <p:cNvSpPr txBox="1">
            <a:spLocks/>
          </p:cNvSpPr>
          <p:nvPr/>
        </p:nvSpPr>
        <p:spPr bwMode="auto">
          <a:xfrm>
            <a:off x="4635317" y="6470333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 -  Diane Reinhard</a:t>
            </a:r>
            <a:endParaRPr lang="fr-FR" dirty="0"/>
          </a:p>
        </p:txBody>
      </p:sp>
      <p:sp>
        <p:nvSpPr>
          <p:cNvPr id="38" name="Espace réservé du numéro de diapositive 4">
            <a:extLst>
              <a:ext uri="{FF2B5EF4-FFF2-40B4-BE49-F238E27FC236}">
                <a16:creationId xmlns:a16="http://schemas.microsoft.com/office/drawing/2014/main" id="{0F667A0B-9E2A-2243-A11B-327ECFF3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947" y="6411964"/>
            <a:ext cx="488301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10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14"/>
          <p:cNvGraphicFramePr>
            <a:graphicFrameLocks noGrp="1"/>
          </p:cNvGraphicFramePr>
          <p:nvPr/>
        </p:nvGraphicFramePr>
        <p:xfrm>
          <a:off x="3786717" y="-39571084"/>
          <a:ext cx="108211" cy="4939406"/>
        </p:xfrm>
        <a:graphic>
          <a:graphicData uri="http://schemas.openxmlformats.org/drawingml/2006/table">
            <a:tbl>
              <a:tblPr/>
              <a:tblGrid>
                <a:gridCol w="108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fr-CH" sz="100" u="none" strike="noStrike"/>
                        <a:t> </a:t>
                      </a:r>
                      <a:endParaRPr lang="fr-CH" sz="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857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54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55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56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57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58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59"/>
                  </a:ext>
                </a:extLst>
              </a:tr>
              <a:tr h="649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fr-CH" sz="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60"/>
                  </a:ext>
                </a:extLst>
              </a:tr>
            </a:tbl>
          </a:graphicData>
        </a:graphic>
      </p:graphicFrame>
      <p:pic>
        <p:nvPicPr>
          <p:cNvPr id="6" name="Image 18" descr="https://board2win.ch/_inhouse/upload/bc406f218d804a49d3334f85cafe0a75/_PAL9999_02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485897" y="2106568"/>
            <a:ext cx="996240" cy="996240"/>
          </a:xfrm>
          <a:prstGeom prst="rect">
            <a:avLst/>
          </a:prstGeom>
          <a:noFill/>
        </p:spPr>
      </p:pic>
      <p:pic>
        <p:nvPicPr>
          <p:cNvPr id="7" name="Image 19" descr="https://board2win.ch/_inhouse/upload/ae842be465b01943f3730755a7fe0639/Natacha%20A.%20Polli%20-%20Photo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105811" y="3676750"/>
            <a:ext cx="932396" cy="1097651"/>
          </a:xfrm>
          <a:prstGeom prst="rect">
            <a:avLst/>
          </a:prstGeom>
          <a:noFill/>
        </p:spPr>
      </p:pic>
      <p:pic>
        <p:nvPicPr>
          <p:cNvPr id="8" name="Image 20" descr="https://board2win.ch/_inhouse/upload/dfb164e160e0d9e5e0cba1b9b1de678a/Joelle_Rossier_DSC_6691HD©SLiphardt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794545" y="3419593"/>
            <a:ext cx="886947" cy="1341635"/>
          </a:xfrm>
          <a:prstGeom prst="rect">
            <a:avLst/>
          </a:prstGeom>
          <a:noFill/>
        </p:spPr>
      </p:pic>
      <p:pic>
        <p:nvPicPr>
          <p:cNvPr id="9" name="ember871" descr="https://media-exp2.licdn.com/dms/image/C4D03AQHXAw1zrX9OlA/profile-displayphoto-shrink_200_200/0?e=1584576000&amp;v=beta&amp;t=kHP6Jth502V0HMtMBS6gqfbSpBhPwyujcQt8fTdXyx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83477" y="2123851"/>
            <a:ext cx="952148" cy="949005"/>
          </a:xfrm>
          <a:prstGeom prst="rect">
            <a:avLst/>
          </a:prstGeom>
          <a:noFill/>
        </p:spPr>
      </p:pic>
      <p:pic>
        <p:nvPicPr>
          <p:cNvPr id="10" name="ember871" descr="https://media-exp2.licdn.com/dms/image/C4E03AQF-mFd6Lke9BA/profile-displayphoto-shrink_200_200/0?e=1584576000&amp;v=beta&amp;t=aTHsrnBCRFdbFk0pi3Q3Gnvpi2G9CyjN2lNVXW-ycAY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628418" y="2138256"/>
            <a:ext cx="944753" cy="941739"/>
          </a:xfrm>
          <a:prstGeom prst="rect">
            <a:avLst/>
          </a:prstGeom>
          <a:noFill/>
        </p:spPr>
      </p:pic>
      <p:pic>
        <p:nvPicPr>
          <p:cNvPr id="11" name="ember871" descr="https://media-exp2.licdn.com/dms/image/C4E03AQHzgtqHZzA1yQ/profile-displayphoto-shrink_200_200/0?e=1584576000&amp;v=beta&amp;t=RdZXQDuko6hGJcTVcC0qTnMF3aAVLxMlf07AZ1XeIrA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2747857" y="2101970"/>
            <a:ext cx="996331" cy="994720"/>
          </a:xfrm>
          <a:prstGeom prst="rect">
            <a:avLst/>
          </a:prstGeom>
          <a:noFill/>
        </p:spPr>
      </p:pic>
      <p:pic>
        <p:nvPicPr>
          <p:cNvPr id="12" name="ember871" descr="https://media-exp2.licdn.com/dms/image/C5603AQHHjSxyLhs_Lw/profile-displayphoto-shrink_200_200/0?e=1584576000&amp;v=beta&amp;t=lto3o-GuL794tJkv6G0IPsszGYPM-PMBPb1-0q7fVL4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3916921" y="2084162"/>
            <a:ext cx="1020187" cy="1018647"/>
          </a:xfrm>
          <a:prstGeom prst="rect">
            <a:avLst/>
          </a:prstGeom>
          <a:noFill/>
        </p:spPr>
      </p:pic>
      <p:pic>
        <p:nvPicPr>
          <p:cNvPr id="13" name="ember871" descr="https://media-exp2.licdn.com/dms/image/C5603AQHEk4IIStjn8A/profile-displayphoto-shrink_200_200/0?e=1584576000&amp;v=beta&amp;t=th49J2qVV7dnW6GofXr9bSf2v426UgZDLOg6zxOCDCY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4968557" y="2092980"/>
            <a:ext cx="1024923" cy="1023300"/>
          </a:xfrm>
          <a:prstGeom prst="rect">
            <a:avLst/>
          </a:prstGeom>
          <a:noFill/>
        </p:spPr>
      </p:pic>
      <p:pic>
        <p:nvPicPr>
          <p:cNvPr id="14" name="ember871" descr="https://media-exp2.licdn.com/dms/image/C4D03AQGkx6u764jOhw/profile-displayphoto-shrink_200_200/0?e=1584576000&amp;v=beta&amp;t=V5ROk5CIfhmLY62-0ej1M_RGf8hms9CEWpLr_7dNcOo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6099949" y="2092980"/>
            <a:ext cx="1092260" cy="1092260"/>
          </a:xfrm>
          <a:prstGeom prst="rect">
            <a:avLst/>
          </a:prstGeom>
          <a:noFill/>
        </p:spPr>
      </p:pic>
      <p:pic>
        <p:nvPicPr>
          <p:cNvPr id="15" name="ember871" descr="https://media-exp2.licdn.com/dms/image/C5603AQGNq56ux1aHVg/profile-displayphoto-shrink_200_200/0?e=1584576000&amp;v=beta&amp;t=1cjPuAIIl7ZRRuVaxE7_eIPNWuqrneXVmHAwAcBTBOA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7342457" y="2101970"/>
            <a:ext cx="1015863" cy="1014311"/>
          </a:xfrm>
          <a:prstGeom prst="rect">
            <a:avLst/>
          </a:prstGeom>
          <a:noFill/>
        </p:spPr>
      </p:pic>
      <p:pic>
        <p:nvPicPr>
          <p:cNvPr id="16" name="ember871" descr="https://media-exp2.licdn.com/dms/image/C4D03AQEZ7s7pxJEieg/profile-displayphoto-shrink_200_200/0?e=1584576000&amp;v=beta&amp;t=mWwp5r6ivqaKelw5GMIDBLNvXOgLHd2Id7FRlM5Usos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9566291" y="2084160"/>
            <a:ext cx="1012532" cy="1012531"/>
          </a:xfrm>
          <a:prstGeom prst="rect">
            <a:avLst/>
          </a:prstGeom>
          <a:noFill/>
        </p:spPr>
      </p:pic>
      <p:pic>
        <p:nvPicPr>
          <p:cNvPr id="17" name="ember871" descr="https://media-exp2.licdn.com/dms/image/C4E03AQGZKS3MIlGrxA/profile-displayphoto-shrink_200_200/0?e=1584576000&amp;v=beta&amp;t=jg8jMnOcZR1uUZ4D8NVojQ2uneQC1Z009kmwnoAqdQc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10658553" y="2107047"/>
            <a:ext cx="970884" cy="970884"/>
          </a:xfrm>
          <a:prstGeom prst="rect">
            <a:avLst/>
          </a:prstGeom>
          <a:noFill/>
        </p:spPr>
      </p:pic>
      <p:pic>
        <p:nvPicPr>
          <p:cNvPr id="18" name="ember871" descr="https://media-exp2.licdn.com/dms/image/C5603AQEkO2_nBi5RVA/profile-displayphoto-shrink_200_200/0?e=1584576000&amp;v=beta&amp;t=cJol8XnZJkt7_YV3fBPffaI48CcJPQgZgEU1XfTPvcw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483476" y="3753982"/>
            <a:ext cx="1026736" cy="1025131"/>
          </a:xfrm>
          <a:prstGeom prst="rect">
            <a:avLst/>
          </a:prstGeom>
          <a:noFill/>
        </p:spPr>
      </p:pic>
      <p:pic>
        <p:nvPicPr>
          <p:cNvPr id="19" name="Image 57" descr="/var/folders/7d/pb8pcwwx19lc694hg1z8cg8w0000gn/T/com.microsoft.Word/WebArchiveCopyPasteTempFiles/6FC31CC5-F5AE-4D25-80E7-CF2D31A3BF0A.png"/>
          <p:cNvPicPr/>
          <p:nvPr/>
        </p:nvPicPr>
        <p:blipFill>
          <a:blip r:embed="rId15"/>
          <a:stretch/>
        </p:blipFill>
        <p:spPr bwMode="auto">
          <a:xfrm>
            <a:off x="1775501" y="3725320"/>
            <a:ext cx="657481" cy="108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ember871" descr="https://media-exp2.licdn.com/dms/image/C5603AQF_znsM5MZPRA/profile-displayphoto-shrink_200_200/0?e=1584576000&amp;v=beta&amp;t=iaAm5NIfFBEiVN4BOn95TxhIM7y0cKbjM-87pQb5XVs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2667026" y="3737556"/>
            <a:ext cx="1057981" cy="1057981"/>
          </a:xfrm>
          <a:prstGeom prst="rect">
            <a:avLst/>
          </a:prstGeom>
          <a:noFill/>
        </p:spPr>
      </p:pic>
      <p:pic>
        <p:nvPicPr>
          <p:cNvPr id="21" name="ember871" descr="https://media-exp2.licdn.com/dms/image/C4D03AQFZUoWuJgsjvQ/profile-displayphoto-shrink_200_200/0?e=1584576000&amp;v=beta&amp;t=gBD_mzqNX3iEqHwYb3a0_AH2cB0P34qiOnSCkAqToM4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3857188" y="3741542"/>
            <a:ext cx="1032859" cy="1032859"/>
          </a:xfrm>
          <a:prstGeom prst="rect">
            <a:avLst/>
          </a:prstGeom>
          <a:noFill/>
        </p:spPr>
      </p:pic>
      <p:pic>
        <p:nvPicPr>
          <p:cNvPr id="22" name="ember871" descr="https://media-exp2.licdn.com/dms/image/C5603AQFMggDtghX66Q/profile-displayphoto-shrink_200_200/0?e=1584576000&amp;v=beta&amp;t=ocAMDVXSdnAq0MN_JcFY4L3R1X3XtbDSmRp5Fb3H70A"/>
          <p:cNvPicPr>
            <a:picLocks noChangeAspect="1" noChangeArrowheads="1"/>
          </p:cNvPicPr>
          <p:nvPr/>
        </p:nvPicPr>
        <p:blipFill>
          <a:blip r:embed="rId18"/>
          <a:stretch/>
        </p:blipFill>
        <p:spPr bwMode="auto">
          <a:xfrm>
            <a:off x="6140426" y="3682541"/>
            <a:ext cx="1076655" cy="1076653"/>
          </a:xfrm>
          <a:prstGeom prst="rect">
            <a:avLst/>
          </a:prstGeom>
          <a:noFill/>
        </p:spPr>
      </p:pic>
      <p:pic>
        <p:nvPicPr>
          <p:cNvPr id="23" name="ember871" descr="https://media-exp2.licdn.com/dms/image/C5603AQHGA6g7LAx0ng/profile-displayphoto-shrink_200_200/0?e=1584576000&amp;v=beta&amp;t=tvaJNJOev0HUaNheqn3zeYb3CvOiYQNNbOWKXm0dDAs"/>
          <p:cNvPicPr>
            <a:picLocks noChangeAspect="1" noChangeArrowheads="1"/>
          </p:cNvPicPr>
          <p:nvPr/>
        </p:nvPicPr>
        <p:blipFill>
          <a:blip r:embed="rId19"/>
          <a:stretch/>
        </p:blipFill>
        <p:spPr bwMode="auto">
          <a:xfrm>
            <a:off x="7331138" y="3711414"/>
            <a:ext cx="1027180" cy="1028776"/>
          </a:xfrm>
          <a:prstGeom prst="rect">
            <a:avLst/>
          </a:prstGeom>
          <a:noFill/>
        </p:spPr>
      </p:pic>
      <p:pic>
        <p:nvPicPr>
          <p:cNvPr id="24" name="ember871" descr="https://media-exp2.licdn.com/dms/image/C5603AQH2IOCfz6eiQQ/profile-displayphoto-shrink_200_200/0?e=1584576000&amp;v=beta&amp;t=q6Cu7S2XbrcMOFzVKMbPgDRFAvxwLVMxJRsj0oKBPZY"/>
          <p:cNvPicPr>
            <a:picLocks noChangeAspect="1" noChangeArrowheads="1"/>
          </p:cNvPicPr>
          <p:nvPr/>
        </p:nvPicPr>
        <p:blipFill>
          <a:blip r:embed="rId20"/>
          <a:stretch/>
        </p:blipFill>
        <p:spPr bwMode="auto">
          <a:xfrm>
            <a:off x="5352230" y="5219568"/>
            <a:ext cx="1106580" cy="1108288"/>
          </a:xfrm>
          <a:prstGeom prst="rect">
            <a:avLst/>
          </a:prstGeom>
          <a:noFill/>
        </p:spPr>
      </p:pic>
      <p:pic>
        <p:nvPicPr>
          <p:cNvPr id="25" name="ember871" descr="https://media-exp2.licdn.com/dms/image/C5603AQGUJQ3--4Htow/profile-displayphoto-shrink_200_200/0?e=1584576000&amp;v=beta&amp;t=dk9OQVuRVDAkrtAj929jPHiiDkceXnxHX7g87aVtmTU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8460214" y="3725320"/>
            <a:ext cx="1021925" cy="1021927"/>
          </a:xfrm>
          <a:prstGeom prst="rect">
            <a:avLst/>
          </a:prstGeom>
          <a:noFill/>
        </p:spPr>
      </p:pic>
      <p:pic>
        <p:nvPicPr>
          <p:cNvPr id="26" name="ember871" descr="https://media-exp2.licdn.com/dms/image/C4D03AQEjaIWAyvTZNg/profile-displayphoto-shrink_200_200/0?e=1584576000&amp;v=beta&amp;t=-O_uUkFWAIS9BQwrEbwMEc9VPWJLpuazlBq1VuZAfzc"/>
          <p:cNvPicPr>
            <a:picLocks noChangeAspect="1" noChangeArrowheads="1"/>
          </p:cNvPicPr>
          <p:nvPr/>
        </p:nvPicPr>
        <p:blipFill>
          <a:blip r:embed="rId22"/>
          <a:stretch/>
        </p:blipFill>
        <p:spPr bwMode="auto">
          <a:xfrm>
            <a:off x="9627381" y="3725320"/>
            <a:ext cx="1013033" cy="1013035"/>
          </a:xfrm>
          <a:prstGeom prst="rect">
            <a:avLst/>
          </a:prstGeom>
          <a:noFill/>
        </p:spPr>
      </p:pic>
      <p:pic>
        <p:nvPicPr>
          <p:cNvPr id="27" name="ember871" descr="https://media-exp2.licdn.com/dms/image/C4E03AQFlK5j6tBic2g/profile-displayphoto-shrink_200_200/0?e=1584576000&amp;v=beta&amp;t=zkPI46zcpZ29dIugDyrmvTyuwNiNuXgydzRsYu4WRCo"/>
          <p:cNvPicPr>
            <a:picLocks noChangeAspect="1" noChangeArrowheads="1"/>
          </p:cNvPicPr>
          <p:nvPr/>
        </p:nvPicPr>
        <p:blipFill>
          <a:blip r:embed="rId23"/>
          <a:stretch/>
        </p:blipFill>
        <p:spPr bwMode="auto">
          <a:xfrm>
            <a:off x="488272" y="5232955"/>
            <a:ext cx="1021941" cy="1020276"/>
          </a:xfrm>
          <a:prstGeom prst="rect">
            <a:avLst/>
          </a:prstGeom>
          <a:noFill/>
        </p:spPr>
      </p:pic>
      <p:pic>
        <p:nvPicPr>
          <p:cNvPr id="28" name="ember871" descr="https://media-exp2.licdn.com/dms/image/C4E03AQHsJ7nBfih16Q/profile-displayphoto-shrink_200_200/0?e=1584576000&amp;v=beta&amp;t=lYlqtJC8ANQz0I4y-GQFxzkNfXZH6iepxHDhKKUacY0"/>
          <p:cNvPicPr>
            <a:picLocks noChangeAspect="1" noChangeArrowheads="1"/>
          </p:cNvPicPr>
          <p:nvPr/>
        </p:nvPicPr>
        <p:blipFill>
          <a:blip r:embed="rId24"/>
          <a:stretch/>
        </p:blipFill>
        <p:spPr bwMode="auto">
          <a:xfrm>
            <a:off x="1738618" y="5253184"/>
            <a:ext cx="1009241" cy="1007632"/>
          </a:xfrm>
          <a:prstGeom prst="rect">
            <a:avLst/>
          </a:prstGeom>
          <a:noFill/>
        </p:spPr>
      </p:pic>
      <p:pic>
        <p:nvPicPr>
          <p:cNvPr id="29" name="ember871" descr="https://media-exp2.licdn.com/dms/image/C4D03AQGKlOgLwvbZCg/profile-displayphoto-shrink_200_200/0?e=1584576000&amp;v=beta&amp;t=9YV9W9pjObjVz9UiFCet8pIzD9paQuSqtALl23lv29Q"/>
          <p:cNvPicPr>
            <a:picLocks noChangeAspect="1" noChangeArrowheads="1"/>
          </p:cNvPicPr>
          <p:nvPr/>
        </p:nvPicPr>
        <p:blipFill>
          <a:blip r:embed="rId25"/>
          <a:stretch/>
        </p:blipFill>
        <p:spPr bwMode="auto">
          <a:xfrm>
            <a:off x="2902998" y="5254067"/>
            <a:ext cx="994375" cy="992812"/>
          </a:xfrm>
          <a:prstGeom prst="rect">
            <a:avLst/>
          </a:prstGeom>
          <a:noFill/>
        </p:spPr>
      </p:pic>
      <p:pic>
        <p:nvPicPr>
          <p:cNvPr id="30" name="ember871" descr="https://media-exp2.licdn.com/dms/image/C5603AQHuWLQT0bA-iA/profile-displayphoto-shrink_200_200/0?e=1584576000&amp;v=beta&amp;t=1_KfraTbMYEbiMvtptU1Iz2ykjcvYKFDRuY0NB5GYf8"/>
          <p:cNvPicPr>
            <a:picLocks noChangeAspect="1" noChangeArrowheads="1"/>
          </p:cNvPicPr>
          <p:nvPr/>
        </p:nvPicPr>
        <p:blipFill>
          <a:blip r:embed="rId26"/>
          <a:stretch/>
        </p:blipFill>
        <p:spPr bwMode="auto">
          <a:xfrm>
            <a:off x="4082843" y="5244164"/>
            <a:ext cx="1040983" cy="1040983"/>
          </a:xfrm>
          <a:prstGeom prst="rect">
            <a:avLst/>
          </a:prstGeom>
          <a:noFill/>
        </p:spPr>
      </p:pic>
      <p:pic>
        <p:nvPicPr>
          <p:cNvPr id="31" name="ember871" descr="https://media-exp2.licdn.com/dms/image/C4D03AQGua27LfTXwug/profile-displayphoto-shrink_200_200/0?e=1584576000&amp;v=beta&amp;t=YvRpnbzSsAL-IAsms6eE8NaHoUO2s9c92_oFx27ZGPQ"/>
          <p:cNvPicPr>
            <a:picLocks noChangeAspect="1" noChangeArrowheads="1"/>
          </p:cNvPicPr>
          <p:nvPr/>
        </p:nvPicPr>
        <p:blipFill>
          <a:blip r:embed="rId27"/>
          <a:stretch/>
        </p:blipFill>
        <p:spPr bwMode="auto">
          <a:xfrm>
            <a:off x="6763032" y="5252004"/>
            <a:ext cx="1075851" cy="1075851"/>
          </a:xfrm>
          <a:prstGeom prst="rect">
            <a:avLst/>
          </a:prstGeom>
          <a:noFill/>
        </p:spPr>
      </p:pic>
      <p:pic>
        <p:nvPicPr>
          <p:cNvPr id="32" name="ember871" descr="https://media-exp2.licdn.com/dms/image/C5103AQFkj2JOdm4emw/profile-displayphoto-shrink_200_200/0?e=1584576000&amp;v=beta&amp;t=CRSSn3jzxZoHRBs-YYrHL-Qr_4tTkJ6dm557oAhFiVk"/>
          <p:cNvPicPr>
            <a:picLocks noChangeAspect="1" noChangeArrowheads="1"/>
          </p:cNvPicPr>
          <p:nvPr/>
        </p:nvPicPr>
        <p:blipFill>
          <a:blip r:embed="rId28"/>
          <a:stretch/>
        </p:blipFill>
        <p:spPr bwMode="auto">
          <a:xfrm>
            <a:off x="8068744" y="5260909"/>
            <a:ext cx="1068592" cy="1066947"/>
          </a:xfrm>
          <a:prstGeom prst="rect">
            <a:avLst/>
          </a:prstGeom>
          <a:noFill/>
        </p:spPr>
      </p:pic>
      <p:pic>
        <p:nvPicPr>
          <p:cNvPr id="33" name="ember871" descr="https://media-exp2.licdn.com/dms/image/C4D03AQHffQXUa71u_g/profile-displayphoto-shrink_200_200/0?e=1584576000&amp;v=beta&amp;t=J0QRhhy1axGMSN9mJgd32M24gzouaPSboKJjQOmV5Vo"/>
          <p:cNvPicPr>
            <a:picLocks noChangeAspect="1" noChangeArrowheads="1"/>
          </p:cNvPicPr>
          <p:nvPr/>
        </p:nvPicPr>
        <p:blipFill>
          <a:blip r:embed="rId29"/>
          <a:stretch/>
        </p:blipFill>
        <p:spPr bwMode="auto">
          <a:xfrm>
            <a:off x="9308669" y="5239138"/>
            <a:ext cx="1060476" cy="1058875"/>
          </a:xfrm>
          <a:prstGeom prst="rect">
            <a:avLst/>
          </a:prstGeom>
          <a:noFill/>
        </p:spPr>
      </p:pic>
      <p:pic>
        <p:nvPicPr>
          <p:cNvPr id="34" name="ember871" descr="https://media-exp2.licdn.com/dms/image/C4E03AQEKqSOmTEeO0w/profile-displayphoto-shrink_200_200/0?e=1584576000&amp;v=beta&amp;t=1i5Xcju5EaP4DsFndpkyqJ3ExFE7JQDReRfFjW6IfTk"/>
          <p:cNvPicPr>
            <a:picLocks noChangeAspect="1" noChangeArrowheads="1"/>
          </p:cNvPicPr>
          <p:nvPr/>
        </p:nvPicPr>
        <p:blipFill>
          <a:blip r:embed="rId30"/>
          <a:stretch/>
        </p:blipFill>
        <p:spPr bwMode="auto">
          <a:xfrm>
            <a:off x="10694073" y="5253184"/>
            <a:ext cx="1087892" cy="1077925"/>
          </a:xfrm>
          <a:prstGeom prst="rect">
            <a:avLst/>
          </a:prstGeom>
          <a:noFill/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5DFBB04-DC82-794B-A23F-58A69A6BB549}"/>
              </a:ext>
            </a:extLst>
          </p:cNvPr>
          <p:cNvSpPr>
            <a:spLocks/>
          </p:cNvSpPr>
          <p:nvPr/>
        </p:nvSpPr>
        <p:spPr bwMode="auto">
          <a:xfrm>
            <a:off x="399393" y="571807"/>
            <a:ext cx="7835696" cy="134726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l" defTabSz="91440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defRPr/>
            </a:pPr>
            <a:r>
              <a:rPr lang="fr-FR" sz="3600" b="1" cap="small" dirty="0">
                <a:latin typeface="+mj-lt"/>
              </a:rPr>
              <a:t>6. Rapport d’activité du comité</a:t>
            </a:r>
          </a:p>
          <a:p>
            <a:pPr>
              <a:defRPr/>
            </a:pPr>
            <a:r>
              <a:rPr lang="en-GB" sz="1200" cap="small" dirty="0">
                <a:solidFill>
                  <a:srgbClr val="FF0000"/>
                </a:solidFill>
                <a:latin typeface="+mn-lt"/>
              </a:rPr>
              <a:t> </a:t>
            </a:r>
            <a:endParaRPr lang="fr-FR" sz="1200" cap="small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fr-FR" sz="2800" cap="small" dirty="0">
                <a:latin typeface="+mn-lt"/>
                <a:ea typeface="Verdana"/>
              </a:rPr>
              <a:t>      Nouvelles membres 2019 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AF8914DD-7E11-A24D-9B61-08A6B952FD3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38" name="Espace réservé de la date 3">
            <a:extLst>
              <a:ext uri="{FF2B5EF4-FFF2-40B4-BE49-F238E27FC236}">
                <a16:creationId xmlns:a16="http://schemas.microsoft.com/office/drawing/2014/main" id="{E53B1FE9-5BE2-614E-80CC-92B93AC84D11}"/>
              </a:ext>
            </a:extLst>
          </p:cNvPr>
          <p:cNvSpPr txBox="1">
            <a:spLocks/>
          </p:cNvSpPr>
          <p:nvPr/>
        </p:nvSpPr>
        <p:spPr bwMode="auto">
          <a:xfrm>
            <a:off x="4769663" y="6485734"/>
            <a:ext cx="2271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 -  Diane Reinhard</a:t>
            </a:r>
            <a:endParaRPr lang="fr-FR" dirty="0"/>
          </a:p>
        </p:txBody>
      </p:sp>
      <p:sp>
        <p:nvSpPr>
          <p:cNvPr id="39" name="Espace réservé du numéro de diapositive 4">
            <a:extLst>
              <a:ext uri="{FF2B5EF4-FFF2-40B4-BE49-F238E27FC236}">
                <a16:creationId xmlns:a16="http://schemas.microsoft.com/office/drawing/2014/main" id="{5F94A9B2-6640-7A4C-899E-FE835EB9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288" y="6485724"/>
            <a:ext cx="492458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82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ZoneTexte 6"/>
          <p:cNvSpPr>
            <a:spLocks/>
          </p:cNvSpPr>
          <p:nvPr/>
        </p:nvSpPr>
        <p:spPr bwMode="auto">
          <a:xfrm>
            <a:off x="4454345" y="2055813"/>
            <a:ext cx="6381821" cy="2185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fr-FR" sz="2400" b="1" dirty="0">
                <a:ea typeface="Verdana"/>
              </a:rPr>
              <a:t>Gagnant du Prix 2019 : </a:t>
            </a:r>
            <a:r>
              <a:rPr lang="fr-FR" sz="2400" b="1" cap="small" dirty="0" err="1">
                <a:ea typeface="Verdana"/>
              </a:rPr>
              <a:t>Caran</a:t>
            </a:r>
            <a:r>
              <a:rPr lang="fr-FR" sz="2400" b="1" cap="small" dirty="0">
                <a:ea typeface="Verdana"/>
              </a:rPr>
              <a:t> d’Ache SA</a:t>
            </a:r>
            <a:br>
              <a:rPr lang="fr-FR" sz="2000" dirty="0">
                <a:ea typeface="Verdana"/>
              </a:rPr>
            </a:br>
            <a:endParaRPr lang="fr-FR" sz="2000" b="1" dirty="0">
              <a:ea typeface="Verdana"/>
            </a:endParaRPr>
          </a:p>
          <a:p>
            <a:pPr>
              <a:defRPr/>
            </a:pPr>
            <a:r>
              <a:rPr lang="fr-FR" sz="2000" b="1" dirty="0">
                <a:ea typeface="Verdana"/>
              </a:rPr>
              <a:t>Finalistes :</a:t>
            </a:r>
            <a:endParaRPr lang="fr-FR" sz="2000" dirty="0">
              <a:ea typeface="Verdana"/>
            </a:endParaRPr>
          </a:p>
          <a:p>
            <a:pPr marL="380990" indent="-380990">
              <a:buFont typeface="Arial"/>
              <a:buChar char="•"/>
              <a:defRPr/>
            </a:pPr>
            <a:r>
              <a:rPr lang="fr-FR" sz="2000" b="1" dirty="0">
                <a:ea typeface="Verdana"/>
              </a:rPr>
              <a:t>Fondation La </a:t>
            </a:r>
            <a:r>
              <a:rPr lang="fr-FR" sz="2000" b="1" dirty="0" err="1">
                <a:ea typeface="Verdana"/>
              </a:rPr>
              <a:t>Rozavère</a:t>
            </a:r>
            <a:r>
              <a:rPr lang="fr-FR" sz="2000" dirty="0">
                <a:ea typeface="Verdana"/>
              </a:rPr>
              <a:t>, le plus ancien EMS Vaudois  </a:t>
            </a:r>
          </a:p>
          <a:p>
            <a:pPr marL="380990" indent="-380990">
              <a:buFont typeface="Arial"/>
              <a:buChar char="•"/>
              <a:defRPr/>
            </a:pPr>
            <a:endParaRPr lang="fr-FR" sz="1200" dirty="0">
              <a:ea typeface="Verdana"/>
            </a:endParaRPr>
          </a:p>
          <a:p>
            <a:pPr marL="380990" indent="-380990">
              <a:buFont typeface="Arial"/>
              <a:buChar char="•"/>
              <a:defRPr/>
            </a:pPr>
            <a:r>
              <a:rPr lang="fr-FR" sz="2000" b="1" dirty="0">
                <a:ea typeface="Verdana"/>
              </a:rPr>
              <a:t>Straumann Holding SA</a:t>
            </a:r>
            <a:r>
              <a:rPr lang="fr-FR" sz="2000" dirty="0">
                <a:ea typeface="Verdana"/>
              </a:rPr>
              <a:t>, un des leaders mondiaux de la dentisterie esthétique </a:t>
            </a:r>
          </a:p>
        </p:txBody>
      </p:sp>
      <p:sp>
        <p:nvSpPr>
          <p:cNvPr id="6" name="ZoneTexte 3"/>
          <p:cNvSpPr>
            <a:spLocks/>
          </p:cNvSpPr>
          <p:nvPr/>
        </p:nvSpPr>
        <p:spPr bwMode="auto">
          <a:xfrm>
            <a:off x="4454345" y="4544596"/>
            <a:ext cx="7611531" cy="129266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lain" startAt="2020"/>
              <a:defRPr/>
            </a:pPr>
            <a:r>
              <a:rPr lang="fr-FR" sz="2000" b="1" dirty="0">
                <a:ea typeface="Verdana"/>
              </a:rPr>
              <a:t>   Annulé </a:t>
            </a:r>
          </a:p>
          <a:p>
            <a:pPr>
              <a:defRPr/>
            </a:pPr>
            <a:endParaRPr lang="fr-FR" sz="1400" b="1" dirty="0">
              <a:ea typeface="Verdana"/>
            </a:endParaRPr>
          </a:p>
          <a:p>
            <a:pPr>
              <a:defRPr/>
            </a:pPr>
            <a:r>
              <a:rPr lang="fr-FR" sz="2000" b="1" dirty="0">
                <a:ea typeface="Verdana"/>
              </a:rPr>
              <a:t>2021</a:t>
            </a:r>
            <a:r>
              <a:rPr lang="fr-FR" sz="2000" b="1" dirty="0">
                <a:ea typeface="Verdana"/>
                <a:cs typeface="Calibri"/>
              </a:rPr>
              <a:t>   </a:t>
            </a:r>
            <a:r>
              <a:rPr lang="fr-FR" sz="2000" dirty="0">
                <a:ea typeface="Verdana"/>
                <a:cs typeface="Calibri"/>
              </a:rPr>
              <a:t>Mise en place d’un processus moins gourmand en</a:t>
            </a:r>
            <a:endParaRPr sz="2000" dirty="0"/>
          </a:p>
          <a:p>
            <a:pPr>
              <a:defRPr/>
            </a:pPr>
            <a:r>
              <a:rPr lang="fr-FR" sz="2000" dirty="0">
                <a:ea typeface="Verdana"/>
                <a:cs typeface="Calibri"/>
              </a:rPr>
              <a:t>            ressources  &gt;  Nomination par Comité et Jury</a:t>
            </a:r>
          </a:p>
        </p:txBody>
      </p:sp>
      <p:sp>
        <p:nvSpPr>
          <p:cNvPr id="7" name="ZoneTexte 9"/>
          <p:cNvSpPr>
            <a:spLocks/>
          </p:cNvSpPr>
          <p:nvPr/>
        </p:nvSpPr>
        <p:spPr bwMode="auto">
          <a:xfrm>
            <a:off x="4975209" y="3670743"/>
            <a:ext cx="5678735" cy="41043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867">
              <a:latin typeface="Verdana"/>
              <a:ea typeface="Verdana"/>
            </a:endParaRPr>
          </a:p>
        </p:txBody>
      </p:sp>
      <p:pic>
        <p:nvPicPr>
          <p:cNvPr id="8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0290" y="2055813"/>
            <a:ext cx="3535223" cy="35352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473CF8-AD42-844E-BFB3-5173220AA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0" y="-9038"/>
            <a:ext cx="3175000" cy="1905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C80C550-F776-6749-A739-EE7EB663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90" y="585567"/>
            <a:ext cx="10977083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4000" b="1" cap="small" dirty="0"/>
              <a:t>6. Rapport d’activité du comité</a:t>
            </a:r>
            <a:br>
              <a:rPr lang="fr-FR" b="1" cap="small" dirty="0"/>
            </a:br>
            <a:r>
              <a:rPr lang="en-GB" sz="1400" cap="small" dirty="0">
                <a:solidFill>
                  <a:srgbClr val="FF0000"/>
                </a:solidFill>
              </a:rPr>
              <a:t> </a:t>
            </a:r>
            <a:br>
              <a:rPr lang="fr-FR" sz="100" cap="small" dirty="0">
                <a:solidFill>
                  <a:srgbClr val="FF0000"/>
                </a:solidFill>
              </a:rPr>
            </a:br>
            <a:r>
              <a:rPr lang="fr-FR" sz="100" cap="small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</a:t>
            </a:r>
            <a:r>
              <a:rPr lang="fr-FR" sz="2800" cap="small" dirty="0">
                <a:ea typeface="Verdana"/>
              </a:rPr>
              <a:t>Prix du Cercle</a:t>
            </a:r>
            <a:endParaRPr lang="fr-FR" dirty="0"/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A0F8BB32-42E5-7B4F-914C-4D75D3F52562}"/>
              </a:ext>
            </a:extLst>
          </p:cNvPr>
          <p:cNvSpPr txBox="1">
            <a:spLocks/>
          </p:cNvSpPr>
          <p:nvPr/>
        </p:nvSpPr>
        <p:spPr bwMode="auto">
          <a:xfrm>
            <a:off x="4795831" y="6492875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 -  Diane Reinhard</a:t>
            </a:r>
            <a:endParaRPr lang="fr-FR" dirty="0"/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CE2258ED-B254-1C49-886A-407E024D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4263" y="6492874"/>
            <a:ext cx="49267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2007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ZoneTexte 2"/>
          <p:cNvSpPr>
            <a:spLocks/>
          </p:cNvSpPr>
          <p:nvPr/>
        </p:nvSpPr>
        <p:spPr bwMode="auto">
          <a:xfrm>
            <a:off x="4271798" y="3429001"/>
            <a:ext cx="369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 dirty="0"/>
              <a:t>Communiqués de presse : 2</a:t>
            </a:r>
            <a:endParaRPr sz="2400" dirty="0"/>
          </a:p>
        </p:txBody>
      </p:sp>
      <p:sp>
        <p:nvSpPr>
          <p:cNvPr id="8" name="ZoneTexte 7"/>
          <p:cNvSpPr>
            <a:spLocks/>
          </p:cNvSpPr>
          <p:nvPr/>
        </p:nvSpPr>
        <p:spPr bwMode="auto">
          <a:xfrm>
            <a:off x="8400257" y="1016893"/>
            <a:ext cx="391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 dirty="0"/>
              <a:t>Portraits femmes leaders: 10 </a:t>
            </a:r>
            <a:endParaRPr sz="2400" dirty="0"/>
          </a:p>
        </p:txBody>
      </p:sp>
      <p:sp>
        <p:nvSpPr>
          <p:cNvPr id="9" name="ZoneTexte 8"/>
          <p:cNvSpPr>
            <a:spLocks/>
          </p:cNvSpPr>
          <p:nvPr/>
        </p:nvSpPr>
        <p:spPr bwMode="auto">
          <a:xfrm>
            <a:off x="239350" y="1801354"/>
            <a:ext cx="223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 dirty="0"/>
              <a:t>Actu, Editos : 25</a:t>
            </a:r>
            <a:endParaRPr sz="2400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7898" b="4901"/>
          <a:stretch/>
        </p:blipFill>
        <p:spPr>
          <a:xfrm>
            <a:off x="2811122" y="3609463"/>
            <a:ext cx="6816757" cy="2211307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b="25299"/>
          <a:stretch/>
        </p:blipFill>
        <p:spPr>
          <a:xfrm>
            <a:off x="3229515" y="5804055"/>
            <a:ext cx="6144276" cy="8096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49" y="2377418"/>
            <a:ext cx="3436971" cy="263026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0" y="943678"/>
            <a:ext cx="3860800" cy="24214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E1993E69-B995-7345-9EF2-44AC46FBCFD7}"/>
              </a:ext>
            </a:extLst>
          </p:cNvPr>
          <p:cNvSpPr txBox="1">
            <a:spLocks/>
          </p:cNvSpPr>
          <p:nvPr/>
        </p:nvSpPr>
        <p:spPr bwMode="auto">
          <a:xfrm>
            <a:off x="4888706" y="6492875"/>
            <a:ext cx="241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Laurence </a:t>
            </a:r>
            <a:r>
              <a:rPr lang="en-GB" dirty="0" err="1"/>
              <a:t>Halifi</a:t>
            </a:r>
            <a:endParaRPr lang="fr-FR" dirty="0"/>
          </a:p>
        </p:txBody>
      </p:sp>
      <p:sp>
        <p:nvSpPr>
          <p:cNvPr id="16" name="Espace réservé du numéro de diapositive 4">
            <a:extLst>
              <a:ext uri="{FF2B5EF4-FFF2-40B4-BE49-F238E27FC236}">
                <a16:creationId xmlns:a16="http://schemas.microsoft.com/office/drawing/2014/main" id="{2D4C8651-3221-BB48-85E9-1EF21B14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288" y="6327775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18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4CF0DA-3440-4946-8793-648887F38FE6}"/>
              </a:ext>
            </a:extLst>
          </p:cNvPr>
          <p:cNvSpPr txBox="1"/>
          <p:nvPr/>
        </p:nvSpPr>
        <p:spPr>
          <a:xfrm>
            <a:off x="239349" y="97616"/>
            <a:ext cx="898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400" cap="small" dirty="0"/>
              <a:t>      </a:t>
            </a:r>
            <a:r>
              <a:rPr lang="en-GB" sz="2800" cap="small" dirty="0"/>
              <a:t>Presse</a:t>
            </a:r>
            <a:endParaRPr lang="fr-FR" sz="3600" b="1" cap="small" dirty="0">
              <a:latin typeface="+mj-lt"/>
            </a:endParaRPr>
          </a:p>
        </p:txBody>
      </p:sp>
      <p:pic>
        <p:nvPicPr>
          <p:cNvPr id="6" name="Image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400257" y="1484001"/>
            <a:ext cx="3695735" cy="291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capture d’écran, bouteille&#10;&#10;Description générée avec un niveau de confiance très élevé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85416" y="1620462"/>
            <a:ext cx="2114445" cy="2599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5EA66B-F2ED-6441-9540-CEEEBF5B8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FDFD8DAC-D6D1-744A-9D3D-0643E1083CCC}"/>
              </a:ext>
            </a:extLst>
          </p:cNvPr>
          <p:cNvSpPr txBox="1">
            <a:spLocks/>
          </p:cNvSpPr>
          <p:nvPr/>
        </p:nvSpPr>
        <p:spPr bwMode="auto">
          <a:xfrm>
            <a:off x="4685417" y="6423024"/>
            <a:ext cx="2186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Laurence </a:t>
            </a:r>
            <a:r>
              <a:rPr lang="en-GB" dirty="0" err="1"/>
              <a:t>Halifi</a:t>
            </a:r>
            <a:endParaRPr lang="fr-FR" dirty="0"/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0856A25B-985B-BD49-B44C-87B22813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44288" y="6423023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19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E8C236-02F0-9848-8C1D-FCA61DE87AF2}"/>
              </a:ext>
            </a:extLst>
          </p:cNvPr>
          <p:cNvSpPr txBox="1"/>
          <p:nvPr/>
        </p:nvSpPr>
        <p:spPr bwMode="auto">
          <a:xfrm>
            <a:off x="190580" y="228217"/>
            <a:ext cx="898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800" cap="small" dirty="0"/>
              <a:t>     Portraits Femmes Leaders </a:t>
            </a:r>
            <a:r>
              <a:rPr lang="en-GB" sz="2800" cap="small" dirty="0" err="1"/>
              <a:t>Bilan</a:t>
            </a:r>
            <a:endParaRPr lang="fr-FR" sz="4000" b="1" cap="small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8E12A1-C99A-7043-A2AF-E891C6D9C6FA}"/>
              </a:ext>
            </a:extLst>
          </p:cNvPr>
          <p:cNvSpPr/>
          <p:nvPr/>
        </p:nvSpPr>
        <p:spPr>
          <a:xfrm>
            <a:off x="407651" y="2103447"/>
            <a:ext cx="478985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fr-CH" dirty="0">
                <a:latin typeface="Calibri" panose="020F0502020204030204" pitchFamily="34" charset="0"/>
              </a:rPr>
              <a:t>     </a:t>
            </a:r>
            <a:r>
              <a:rPr lang="fr-CH" b="1" dirty="0">
                <a:latin typeface="Calibri" panose="020F0502020204030204" pitchFamily="34" charset="0"/>
              </a:rPr>
              <a:t>2019</a:t>
            </a:r>
          </a:p>
          <a:p>
            <a:pPr lvl="4"/>
            <a:r>
              <a:rPr lang="fr-CH" b="1" cap="small" dirty="0">
                <a:latin typeface="Calibri" panose="020F0502020204030204" pitchFamily="34" charset="0"/>
              </a:rPr>
              <a:t>10 Portraits</a:t>
            </a:r>
          </a:p>
          <a:p>
            <a:pPr lvl="4"/>
            <a:r>
              <a:rPr lang="fr-CH" cap="small" dirty="0">
                <a:latin typeface="Calibri" panose="020F0502020204030204" pitchFamily="34" charset="0"/>
              </a:rPr>
              <a:t> </a:t>
            </a:r>
          </a:p>
          <a:p>
            <a:r>
              <a:rPr lang="fr-CH" dirty="0">
                <a:latin typeface="Calibri" panose="020F0502020204030204" pitchFamily="34" charset="0"/>
              </a:rPr>
              <a:t>Janvier	       Jacqueline </a:t>
            </a:r>
            <a:r>
              <a:rPr lang="fr-CH" dirty="0" err="1">
                <a:latin typeface="Calibri" panose="020F0502020204030204" pitchFamily="34" charset="0"/>
              </a:rPr>
              <a:t>Curzon</a:t>
            </a:r>
            <a:r>
              <a:rPr lang="fr-CH" dirty="0">
                <a:latin typeface="Calibri" panose="020F0502020204030204" pitchFamily="34" charset="0"/>
              </a:rPr>
              <a:t> 	</a:t>
            </a:r>
            <a:endParaRPr lang="fr-CH" sz="1400" dirty="0">
              <a:latin typeface="Times New Roman" panose="02020603050405020304" pitchFamily="18" charset="0"/>
            </a:endParaRPr>
          </a:p>
          <a:p>
            <a:r>
              <a:rPr lang="fr-CH" dirty="0">
                <a:latin typeface="Calibri" panose="020F0502020204030204" pitchFamily="34" charset="0"/>
              </a:rPr>
              <a:t>Février	       Marie-Noëlle Zen-</a:t>
            </a:r>
            <a:r>
              <a:rPr lang="fr-CH" dirty="0" err="1">
                <a:latin typeface="Calibri" panose="020F0502020204030204" pitchFamily="34" charset="0"/>
              </a:rPr>
              <a:t>Ruffinen</a:t>
            </a:r>
            <a:r>
              <a:rPr lang="fr-CH" dirty="0">
                <a:latin typeface="Calibri" panose="020F0502020204030204" pitchFamily="34" charset="0"/>
              </a:rPr>
              <a:t>	</a:t>
            </a:r>
            <a:endParaRPr lang="fr-CH" sz="1400" dirty="0">
              <a:latin typeface="Times New Roman" panose="02020603050405020304" pitchFamily="18" charset="0"/>
            </a:endParaRPr>
          </a:p>
          <a:p>
            <a:r>
              <a:rPr lang="fr-CH" dirty="0">
                <a:latin typeface="Calibri" panose="020F0502020204030204" pitchFamily="34" charset="0"/>
              </a:rPr>
              <a:t>Mars	       Nicole </a:t>
            </a:r>
            <a:r>
              <a:rPr lang="fr-CH" dirty="0" err="1">
                <a:latin typeface="Calibri" panose="020F0502020204030204" pitchFamily="34" charset="0"/>
              </a:rPr>
              <a:t>Bardet</a:t>
            </a:r>
            <a:r>
              <a:rPr lang="fr-CH" dirty="0">
                <a:latin typeface="Calibri" panose="020F0502020204030204" pitchFamily="34" charset="0"/>
              </a:rPr>
              <a:t>	</a:t>
            </a:r>
            <a:endParaRPr lang="fr-CH" sz="1400" dirty="0">
              <a:latin typeface="Times New Roman" panose="02020603050405020304" pitchFamily="18" charset="0"/>
            </a:endParaRPr>
          </a:p>
          <a:p>
            <a:r>
              <a:rPr lang="fr-CH" dirty="0">
                <a:latin typeface="Calibri" panose="020F0502020204030204" pitchFamily="34" charset="0"/>
              </a:rPr>
              <a:t>Avril	       Olga </a:t>
            </a:r>
            <a:r>
              <a:rPr lang="fr-CH" dirty="0" err="1">
                <a:latin typeface="Calibri" panose="020F0502020204030204" pitchFamily="34" charset="0"/>
              </a:rPr>
              <a:t>Darazs</a:t>
            </a:r>
            <a:r>
              <a:rPr lang="fr-CH" dirty="0">
                <a:latin typeface="Calibri" panose="020F0502020204030204" pitchFamily="34" charset="0"/>
              </a:rPr>
              <a:t>	</a:t>
            </a:r>
            <a:endParaRPr lang="fr-CH" sz="1400" dirty="0">
              <a:latin typeface="Times New Roman" panose="02020603050405020304" pitchFamily="18" charset="0"/>
            </a:endParaRPr>
          </a:p>
          <a:p>
            <a:r>
              <a:rPr lang="fr-CH" dirty="0">
                <a:latin typeface="Calibri" panose="020F0502020204030204" pitchFamily="34" charset="0"/>
              </a:rPr>
              <a:t>Mai	       Anne Frei	</a:t>
            </a:r>
            <a:endParaRPr lang="fr-CH" sz="1400" dirty="0">
              <a:latin typeface="Times New Roman" panose="02020603050405020304" pitchFamily="18" charset="0"/>
            </a:endParaRPr>
          </a:p>
          <a:p>
            <a:r>
              <a:rPr lang="fr-CH" dirty="0">
                <a:latin typeface="Calibri" panose="020F0502020204030204" pitchFamily="34" charset="0"/>
              </a:rPr>
              <a:t>Juillet	       Sylvie Moreau	</a:t>
            </a:r>
            <a:endParaRPr lang="fr-CH" sz="1400" dirty="0">
              <a:latin typeface="Times New Roman" panose="02020603050405020304" pitchFamily="18" charset="0"/>
            </a:endParaRPr>
          </a:p>
          <a:p>
            <a:r>
              <a:rPr lang="fr-CH" dirty="0">
                <a:latin typeface="Calibri" panose="020F0502020204030204" pitchFamily="34" charset="0"/>
              </a:rPr>
              <a:t>Septembre     Anne </a:t>
            </a:r>
            <a:r>
              <a:rPr lang="fr-CH" dirty="0" err="1">
                <a:latin typeface="Calibri" panose="020F0502020204030204" pitchFamily="34" charset="0"/>
              </a:rPr>
              <a:t>Bobillier</a:t>
            </a:r>
            <a:r>
              <a:rPr lang="fr-CH" dirty="0">
                <a:latin typeface="Calibri" panose="020F0502020204030204" pitchFamily="34" charset="0"/>
              </a:rPr>
              <a:t>	</a:t>
            </a:r>
            <a:endParaRPr lang="fr-CH" sz="1400" dirty="0">
              <a:latin typeface="Times New Roman" panose="02020603050405020304" pitchFamily="18" charset="0"/>
            </a:endParaRPr>
          </a:p>
          <a:p>
            <a:r>
              <a:rPr lang="fr-CH" dirty="0" err="1">
                <a:latin typeface="Calibri" panose="020F0502020204030204" pitchFamily="34" charset="0"/>
              </a:rPr>
              <a:t>October</a:t>
            </a:r>
            <a:r>
              <a:rPr lang="fr-CH" dirty="0">
                <a:latin typeface="Calibri" panose="020F0502020204030204" pitchFamily="34" charset="0"/>
              </a:rPr>
              <a:t>	       Lisa </a:t>
            </a:r>
            <a:r>
              <a:rPr lang="fr-CH" dirty="0" err="1">
                <a:latin typeface="Calibri" panose="020F0502020204030204" pitchFamily="34" charset="0"/>
              </a:rPr>
              <a:t>Parenti</a:t>
            </a:r>
            <a:r>
              <a:rPr lang="fr-CH" dirty="0">
                <a:latin typeface="Calibri" panose="020F0502020204030204" pitchFamily="34" charset="0"/>
              </a:rPr>
              <a:t>	</a:t>
            </a:r>
            <a:endParaRPr lang="fr-CH" sz="1400" dirty="0">
              <a:latin typeface="Times New Roman" panose="02020603050405020304" pitchFamily="18" charset="0"/>
            </a:endParaRPr>
          </a:p>
          <a:p>
            <a:r>
              <a:rPr lang="fr-CH" dirty="0">
                <a:latin typeface="Calibri" panose="020F0502020204030204" pitchFamily="34" charset="0"/>
              </a:rPr>
              <a:t>Novembre      Gina </a:t>
            </a:r>
            <a:r>
              <a:rPr lang="fr-CH" dirty="0" err="1">
                <a:latin typeface="Calibri" panose="020F0502020204030204" pitchFamily="34" charset="0"/>
              </a:rPr>
              <a:t>Empson</a:t>
            </a:r>
            <a:r>
              <a:rPr lang="fr-CH" dirty="0">
                <a:latin typeface="Calibri" panose="020F0502020204030204" pitchFamily="34" charset="0"/>
              </a:rPr>
              <a:t>	</a:t>
            </a:r>
            <a:endParaRPr lang="fr-CH" sz="1400" dirty="0">
              <a:latin typeface="Times New Roman" panose="02020603050405020304" pitchFamily="18" charset="0"/>
            </a:endParaRPr>
          </a:p>
          <a:p>
            <a:r>
              <a:rPr lang="fr-CH" dirty="0">
                <a:latin typeface="Calibri" panose="020F0502020204030204" pitchFamily="34" charset="0"/>
              </a:rPr>
              <a:t>Novembre      Christine </a:t>
            </a:r>
            <a:r>
              <a:rPr lang="fr-CH" dirty="0" err="1">
                <a:latin typeface="Calibri" panose="020F0502020204030204" pitchFamily="34" charset="0"/>
              </a:rPr>
              <a:t>Deuschel</a:t>
            </a:r>
            <a:r>
              <a:rPr lang="fr-CH" dirty="0">
                <a:latin typeface="Calibri" panose="020F0502020204030204" pitchFamily="34" charset="0"/>
              </a:rPr>
              <a:t>	</a:t>
            </a:r>
            <a:endParaRPr lang="fr-CH" sz="1400" dirty="0">
              <a:latin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66A82A-CA2D-4643-9360-923AE78097D6}"/>
              </a:ext>
            </a:extLst>
          </p:cNvPr>
          <p:cNvSpPr/>
          <p:nvPr/>
        </p:nvSpPr>
        <p:spPr>
          <a:xfrm>
            <a:off x="7031421" y="2103447"/>
            <a:ext cx="47986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>
                <a:latin typeface="Calibri" panose="020F0502020204030204" pitchFamily="34" charset="0"/>
              </a:rPr>
              <a:t>	             2020 (prévision)</a:t>
            </a:r>
          </a:p>
          <a:p>
            <a:r>
              <a:rPr lang="fr-CH" b="1" dirty="0">
                <a:latin typeface="Calibri" panose="020F0502020204030204" pitchFamily="34" charset="0"/>
              </a:rPr>
              <a:t>		13 Portraits</a:t>
            </a:r>
          </a:p>
          <a:p>
            <a:endParaRPr lang="fr-CH" dirty="0">
              <a:latin typeface="Calibri" panose="020F0502020204030204" pitchFamily="34" charset="0"/>
            </a:endParaRPr>
          </a:p>
          <a:p>
            <a:r>
              <a:rPr lang="fr-CH" dirty="0">
                <a:latin typeface="Calibri" panose="020F0502020204030204" pitchFamily="34" charset="0"/>
              </a:rPr>
              <a:t>Janvier		Véronique </a:t>
            </a:r>
            <a:r>
              <a:rPr lang="fr-CH" dirty="0" err="1">
                <a:latin typeface="Calibri" panose="020F0502020204030204" pitchFamily="34" charset="0"/>
              </a:rPr>
              <a:t>Gigon</a:t>
            </a:r>
            <a:r>
              <a:rPr lang="fr-CH" dirty="0">
                <a:latin typeface="Calibri" panose="020F0502020204030204" pitchFamily="34" charset="0"/>
              </a:rPr>
              <a:t>	</a:t>
            </a:r>
          </a:p>
          <a:p>
            <a:r>
              <a:rPr lang="fr-CH" dirty="0">
                <a:latin typeface="Calibri" panose="020F0502020204030204" pitchFamily="34" charset="0"/>
              </a:rPr>
              <a:t>Février		Fabienne </a:t>
            </a:r>
            <a:r>
              <a:rPr lang="fr-CH" dirty="0" err="1">
                <a:latin typeface="Calibri" panose="020F0502020204030204" pitchFamily="34" charset="0"/>
              </a:rPr>
              <a:t>Freymond</a:t>
            </a:r>
            <a:r>
              <a:rPr lang="fr-CH" dirty="0">
                <a:latin typeface="Calibri" panose="020F0502020204030204" pitchFamily="34" charset="0"/>
              </a:rPr>
              <a:t> </a:t>
            </a:r>
            <a:r>
              <a:rPr lang="fr-CH" dirty="0" err="1">
                <a:latin typeface="Calibri" panose="020F0502020204030204" pitchFamily="34" charset="0"/>
              </a:rPr>
              <a:t>Cantone</a:t>
            </a:r>
            <a:r>
              <a:rPr lang="fr-CH" dirty="0">
                <a:latin typeface="Calibri" panose="020F0502020204030204" pitchFamily="34" charset="0"/>
              </a:rPr>
              <a:t>	</a:t>
            </a:r>
          </a:p>
          <a:p>
            <a:r>
              <a:rPr lang="fr-CH" dirty="0">
                <a:latin typeface="Calibri" panose="020F0502020204030204" pitchFamily="34" charset="0"/>
              </a:rPr>
              <a:t>Février		Sophie </a:t>
            </a:r>
            <a:r>
              <a:rPr lang="fr-CH" dirty="0" err="1">
                <a:latin typeface="Calibri" panose="020F0502020204030204" pitchFamily="34" charset="0"/>
              </a:rPr>
              <a:t>Revaz</a:t>
            </a:r>
            <a:r>
              <a:rPr lang="fr-CH" dirty="0">
                <a:latin typeface="Calibri" panose="020F0502020204030204" pitchFamily="34" charset="0"/>
              </a:rPr>
              <a:t>	</a:t>
            </a:r>
          </a:p>
          <a:p>
            <a:r>
              <a:rPr lang="fr-CH" dirty="0">
                <a:latin typeface="Calibri" panose="020F0502020204030204" pitchFamily="34" charset="0"/>
              </a:rPr>
              <a:t>Avril		Anne </a:t>
            </a:r>
            <a:r>
              <a:rPr lang="fr-CH" dirty="0" err="1">
                <a:latin typeface="Calibri" panose="020F0502020204030204" pitchFamily="34" charset="0"/>
              </a:rPr>
              <a:t>Abriat</a:t>
            </a:r>
            <a:r>
              <a:rPr lang="fr-CH" dirty="0">
                <a:latin typeface="Calibri" panose="020F0502020204030204" pitchFamily="34" charset="0"/>
              </a:rPr>
              <a:t> </a:t>
            </a:r>
            <a:r>
              <a:rPr lang="fr-CH" dirty="0" err="1">
                <a:latin typeface="Calibri" panose="020F0502020204030204" pitchFamily="34" charset="0"/>
              </a:rPr>
              <a:t>Hemmendinger</a:t>
            </a:r>
            <a:r>
              <a:rPr lang="fr-CH" dirty="0">
                <a:latin typeface="Calibri" panose="020F0502020204030204" pitchFamily="34" charset="0"/>
              </a:rPr>
              <a:t>	</a:t>
            </a:r>
          </a:p>
          <a:p>
            <a:r>
              <a:rPr lang="fr-CH" dirty="0">
                <a:latin typeface="Calibri" panose="020F0502020204030204" pitchFamily="34" charset="0"/>
              </a:rPr>
              <a:t>Avril		Carole Zgraggen </a:t>
            </a:r>
            <a:r>
              <a:rPr lang="fr-CH" dirty="0" err="1">
                <a:latin typeface="Calibri" panose="020F0502020204030204" pitchFamily="34" charset="0"/>
              </a:rPr>
              <a:t>Linser</a:t>
            </a:r>
            <a:r>
              <a:rPr lang="fr-CH" dirty="0">
                <a:latin typeface="Calibri" panose="020F0502020204030204" pitchFamily="34" charset="0"/>
              </a:rPr>
              <a:t>	</a:t>
            </a:r>
          </a:p>
          <a:p>
            <a:r>
              <a:rPr lang="fr-CH" dirty="0">
                <a:latin typeface="Calibri" panose="020F0502020204030204" pitchFamily="34" charset="0"/>
              </a:rPr>
              <a:t>Mai		Isabelle </a:t>
            </a:r>
            <a:r>
              <a:rPr lang="fr-CH" dirty="0" err="1">
                <a:latin typeface="Calibri" panose="020F0502020204030204" pitchFamily="34" charset="0"/>
              </a:rPr>
              <a:t>Durafourg</a:t>
            </a:r>
            <a:r>
              <a:rPr lang="fr-CH" dirty="0">
                <a:latin typeface="Calibri" panose="020F0502020204030204" pitchFamily="34" charset="0"/>
              </a:rPr>
              <a:t>	</a:t>
            </a:r>
          </a:p>
          <a:p>
            <a:r>
              <a:rPr lang="fr-CH" dirty="0">
                <a:latin typeface="Calibri" panose="020F0502020204030204" pitchFamily="34" charset="0"/>
              </a:rPr>
              <a:t>Juin		Sylvie </a:t>
            </a:r>
            <a:r>
              <a:rPr lang="fr-CH" dirty="0" err="1">
                <a:latin typeface="Calibri" panose="020F0502020204030204" pitchFamily="34" charset="0"/>
              </a:rPr>
              <a:t>Buhagiar</a:t>
            </a:r>
            <a:r>
              <a:rPr lang="fr-CH" dirty="0">
                <a:latin typeface="Calibri" panose="020F0502020204030204" pitchFamily="34" charset="0"/>
              </a:rPr>
              <a:t>	</a:t>
            </a:r>
          </a:p>
          <a:p>
            <a:r>
              <a:rPr lang="fr-CH" dirty="0">
                <a:latin typeface="Calibri" panose="020F0502020204030204" pitchFamily="34" charset="0"/>
              </a:rPr>
              <a:t>Juillet		Marie </a:t>
            </a:r>
            <a:r>
              <a:rPr lang="fr-CH" dirty="0" err="1">
                <a:latin typeface="Calibri" panose="020F0502020204030204" pitchFamily="34" charset="0"/>
              </a:rPr>
              <a:t>Ivorra</a:t>
            </a:r>
            <a:r>
              <a:rPr lang="fr-CH" dirty="0">
                <a:latin typeface="Calibri" panose="020F0502020204030204" pitchFamily="34" charset="0"/>
              </a:rPr>
              <a:t> Grosse	</a:t>
            </a:r>
          </a:p>
          <a:p>
            <a:r>
              <a:rPr lang="fr-CH" dirty="0">
                <a:latin typeface="Calibri" panose="020F0502020204030204" pitchFamily="34" charset="0"/>
              </a:rPr>
              <a:t>Août		Aline </a:t>
            </a:r>
            <a:r>
              <a:rPr lang="fr-CH" dirty="0" err="1">
                <a:latin typeface="Calibri" panose="020F0502020204030204" pitchFamily="34" charset="0"/>
              </a:rPr>
              <a:t>Isoz</a:t>
            </a:r>
            <a:r>
              <a:rPr lang="fr-CH" dirty="0">
                <a:latin typeface="Calibri" panose="020F0502020204030204" pitchFamily="34" charset="0"/>
              </a:rPr>
              <a:t>	</a:t>
            </a:r>
          </a:p>
          <a:p>
            <a:r>
              <a:rPr lang="fr-CH" dirty="0">
                <a:latin typeface="Calibri" panose="020F0502020204030204" pitchFamily="34" charset="0"/>
              </a:rPr>
              <a:t>Septembre	Nicole Leyre	</a:t>
            </a:r>
          </a:p>
          <a:p>
            <a:r>
              <a:rPr lang="fr-CH" dirty="0">
                <a:latin typeface="Calibri" panose="020F0502020204030204" pitchFamily="34" charset="0"/>
              </a:rPr>
              <a:t>Octobre		Valérie Robert 	</a:t>
            </a:r>
          </a:p>
          <a:p>
            <a:r>
              <a:rPr lang="fr-CH" dirty="0">
                <a:latin typeface="Calibri" panose="020F0502020204030204" pitchFamily="34" charset="0"/>
              </a:rPr>
              <a:t>Novembre	Marie-Christine Comte	</a:t>
            </a:r>
          </a:p>
          <a:p>
            <a:r>
              <a:rPr lang="fr-CH" dirty="0">
                <a:latin typeface="Calibri" panose="020F0502020204030204" pitchFamily="34" charset="0"/>
              </a:rPr>
              <a:t>Décembre	Françoise </a:t>
            </a:r>
            <a:r>
              <a:rPr lang="fr-CH" dirty="0" err="1">
                <a:latin typeface="Calibri" panose="020F0502020204030204" pitchFamily="34" charset="0"/>
              </a:rPr>
              <a:t>Deshusses</a:t>
            </a:r>
            <a:r>
              <a:rPr lang="fr-CH" dirty="0"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3027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C7529-CFE9-8E4F-94B7-AAF00B2EF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171451"/>
            <a:ext cx="8848726" cy="1404144"/>
          </a:xfrm>
        </p:spPr>
        <p:txBody>
          <a:bodyPr>
            <a:normAutofit/>
          </a:bodyPr>
          <a:lstStyle/>
          <a:p>
            <a:r>
              <a:rPr lang="fr-FR" sz="3200" b="1" cap="small" dirty="0"/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5FF93C-DB44-E242-A238-5558D3E5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" y="1231104"/>
            <a:ext cx="11549063" cy="5307808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Mot d’introduction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Nomination de la personne responsable du procès-verbal et des scrutatrices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Information sur la vérification des comptes 2019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Adoption du Procès-verbal de l’assemblée générale du 3 avril 2019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Rapport de la présidente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Rapport d’activités 2019 du Comité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Rapport de la trésorière 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Rapport du vérificateur  des comptes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Approbation des comptes 2019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Décharge au Comité et au vérificateur des comptes 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Election du Comité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Election des vérificatrices  des comptes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Présentation du budget 2020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Cotisations 2021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Résultats du projet « Visibilité »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Présentation du modèle de fonctionnement 2021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CH" sz="1600" dirty="0"/>
              <a:t>Divers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72B21E-2D4A-1F41-A998-5B6CF5C8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7000" y="6359523"/>
            <a:ext cx="2743200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86C962-971E-D448-A3B0-0EA6FE83A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39E16D5-74B2-6B4E-93A4-3B6713E28912}"/>
              </a:ext>
            </a:extLst>
          </p:cNvPr>
          <p:cNvSpPr txBox="1"/>
          <p:nvPr/>
        </p:nvSpPr>
        <p:spPr>
          <a:xfrm>
            <a:off x="6419687" y="3695681"/>
            <a:ext cx="3433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i="1" dirty="0"/>
              <a:t>Rapports disponibles sur </a:t>
            </a:r>
            <a:r>
              <a:rPr lang="fr-CH" sz="1600" i="1" dirty="0" err="1"/>
              <a:t>www.csda.ch</a:t>
            </a:r>
            <a:r>
              <a:rPr lang="fr-CH" sz="1600" dirty="0"/>
              <a:t>.</a:t>
            </a:r>
            <a:endParaRPr lang="fr-FR" sz="1600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0E74654F-88A1-864C-9BB9-FB1CDA850FB8}"/>
              </a:ext>
            </a:extLst>
          </p:cNvPr>
          <p:cNvSpPr txBox="1">
            <a:spLocks/>
          </p:cNvSpPr>
          <p:nvPr/>
        </p:nvSpPr>
        <p:spPr>
          <a:xfrm>
            <a:off x="5655467" y="6500018"/>
            <a:ext cx="914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6194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70080" y="3041699"/>
            <a:ext cx="3888433" cy="1632181"/>
          </a:xfrm>
          <a:prstGeom prst="rect">
            <a:avLst/>
          </a:prstGeom>
        </p:spPr>
      </p:pic>
      <p:pic>
        <p:nvPicPr>
          <p:cNvPr id="7" name="Image 9" descr="BILAN 2014.jpg"/>
          <p:cNvPicPr>
            <a:picLocks noChangeAspect="1"/>
          </p:cNvPicPr>
          <p:nvPr/>
        </p:nvPicPr>
        <p:blipFill>
          <a:blip r:embed="rId3"/>
          <a:srcRect l="1263" t="5094" r="70957" b="77074"/>
          <a:stretch/>
        </p:blipFill>
        <p:spPr bwMode="auto">
          <a:xfrm>
            <a:off x="8228225" y="1904157"/>
            <a:ext cx="3234112" cy="1344149"/>
          </a:xfrm>
          <a:prstGeom prst="rect">
            <a:avLst/>
          </a:prstGeom>
        </p:spPr>
      </p:pic>
      <p:pic>
        <p:nvPicPr>
          <p:cNvPr id="8" name="Imag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5039883" y="4869160"/>
            <a:ext cx="3386667" cy="1253067"/>
          </a:xfrm>
          <a:prstGeom prst="rect">
            <a:avLst/>
          </a:prstGeom>
        </p:spPr>
      </p:pic>
      <p:pic>
        <p:nvPicPr>
          <p:cNvPr id="9" name="Image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9349" y="5445224"/>
            <a:ext cx="4704523" cy="682915"/>
          </a:xfrm>
          <a:prstGeom prst="rect">
            <a:avLst/>
          </a:prstGeom>
        </p:spPr>
      </p:pic>
      <p:pic>
        <p:nvPicPr>
          <p:cNvPr id="10" name="Image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84299" y="5253203"/>
            <a:ext cx="3072341" cy="813015"/>
          </a:xfrm>
          <a:prstGeom prst="rect">
            <a:avLst/>
          </a:prstGeom>
        </p:spPr>
      </p:pic>
      <p:sp>
        <p:nvSpPr>
          <p:cNvPr id="11" name="ZoneTexte 13"/>
          <p:cNvSpPr>
            <a:spLocks/>
          </p:cNvSpPr>
          <p:nvPr/>
        </p:nvSpPr>
        <p:spPr bwMode="auto">
          <a:xfrm>
            <a:off x="239350" y="2180861"/>
            <a:ext cx="3646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dirty="0">
                <a:cs typeface="Verdana"/>
              </a:rPr>
              <a:t>TV:  	Emission </a:t>
            </a:r>
            <a:r>
              <a:rPr lang="fr-CH" sz="2000" dirty="0">
                <a:cs typeface="Verdana"/>
              </a:rPr>
              <a:t>3D eco</a:t>
            </a:r>
            <a:endParaRPr sz="2000" dirty="0"/>
          </a:p>
          <a:p>
            <a:pPr>
              <a:defRPr/>
            </a:pPr>
            <a:r>
              <a:rPr lang="fr-FR" sz="2000" dirty="0">
                <a:cs typeface="Verdana"/>
              </a:rPr>
              <a:t>Radio : 	2xRTS </a:t>
            </a:r>
          </a:p>
          <a:p>
            <a:pPr>
              <a:defRPr/>
            </a:pPr>
            <a:r>
              <a:rPr lang="fr-FR" sz="2000" dirty="0">
                <a:cs typeface="Verdana"/>
              </a:rPr>
              <a:t>Presse :	15 articles </a:t>
            </a:r>
            <a:endParaRPr sz="2000" dirty="0"/>
          </a:p>
          <a:p>
            <a:pPr>
              <a:defRPr/>
            </a:pPr>
            <a:r>
              <a:rPr lang="fr-FR" sz="2000" dirty="0">
                <a:cs typeface="Verdana"/>
              </a:rPr>
              <a:t>Web : 	Plus de 18 articles</a:t>
            </a:r>
            <a:endParaRPr sz="2000" dirty="0"/>
          </a:p>
        </p:txBody>
      </p:sp>
      <p:pic>
        <p:nvPicPr>
          <p:cNvPr id="12" name="Image 1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016214" y="3621022"/>
            <a:ext cx="3837724" cy="1056117"/>
          </a:xfrm>
          <a:prstGeom prst="rect">
            <a:avLst/>
          </a:prstGeom>
        </p:spPr>
      </p:pic>
      <p:pic>
        <p:nvPicPr>
          <p:cNvPr id="17" name="Espace réservé du contenu 5" descr="Une image contenant capture d’écran, bouteille&#10;&#10;Description générée avec un niveau de confiance très élevé"/>
          <p:cNvPicPr>
            <a:picLocks noChangeAspect="1"/>
          </p:cNvPicPr>
          <p:nvPr/>
        </p:nvPicPr>
        <p:blipFill>
          <a:blip r:embed="rId8"/>
          <a:srcRect l="3540" t="26919" r="-1" b="35535"/>
          <a:stretch/>
        </p:blipFill>
        <p:spPr bwMode="auto">
          <a:xfrm>
            <a:off x="6208952" y="1934877"/>
            <a:ext cx="2019273" cy="966208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60" y="3717033"/>
            <a:ext cx="2894939" cy="17381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2306DA-3A66-0B4A-A632-9B949FCA87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8BC9723-EDCF-3D42-8890-B4006C86762D}"/>
              </a:ext>
            </a:extLst>
          </p:cNvPr>
          <p:cNvSpPr txBox="1"/>
          <p:nvPr/>
        </p:nvSpPr>
        <p:spPr>
          <a:xfrm>
            <a:off x="239349" y="378342"/>
            <a:ext cx="83160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400" cap="small" dirty="0"/>
              <a:t>      Revue de Presse</a:t>
            </a:r>
            <a:endParaRPr lang="fr-FR" sz="3600" b="1" cap="small" dirty="0">
              <a:latin typeface="+mj-lt"/>
            </a:endParaRP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30BC14CB-6793-BD41-9353-96313724FA3B}"/>
              </a:ext>
            </a:extLst>
          </p:cNvPr>
          <p:cNvSpPr txBox="1">
            <a:spLocks/>
          </p:cNvSpPr>
          <p:nvPr/>
        </p:nvSpPr>
        <p:spPr bwMode="auto">
          <a:xfrm>
            <a:off x="4685417" y="6423024"/>
            <a:ext cx="241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Laurence </a:t>
            </a:r>
            <a:r>
              <a:rPr lang="en-GB" dirty="0" err="1"/>
              <a:t>Halifi</a:t>
            </a:r>
            <a:endParaRPr lang="fr-FR" dirty="0"/>
          </a:p>
        </p:txBody>
      </p:sp>
      <p:sp>
        <p:nvSpPr>
          <p:cNvPr id="18" name="Espace réservé du numéro de diapositive 4">
            <a:extLst>
              <a:ext uri="{FF2B5EF4-FFF2-40B4-BE49-F238E27FC236}">
                <a16:creationId xmlns:a16="http://schemas.microsoft.com/office/drawing/2014/main" id="{D5D8F570-1385-414C-A3BE-C8DCC7EE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44288" y="6327775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2412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fr-FR" sz="2400" b="1" cap="small" dirty="0"/>
              <a:t>Le message du Cercle</a:t>
            </a:r>
            <a:endParaRPr cap="small" dirty="0"/>
          </a:p>
          <a:p>
            <a:pPr marL="0" indent="0" algn="ctr">
              <a:buNone/>
              <a:defRPr/>
            </a:pPr>
            <a:endParaRPr lang="fr-FR" sz="1600" dirty="0"/>
          </a:p>
          <a:p>
            <a:pPr marL="0" indent="0" algn="ctr">
              <a:buNone/>
              <a:defRPr/>
            </a:pPr>
            <a:r>
              <a:rPr lang="fr-FR" sz="2400" dirty="0"/>
              <a:t>L’évolution est trop lente. </a:t>
            </a:r>
            <a:endParaRPr dirty="0"/>
          </a:p>
          <a:p>
            <a:pPr marL="0" indent="0" algn="ctr">
              <a:buNone/>
              <a:defRPr/>
            </a:pPr>
            <a:endParaRPr lang="fr-FR" sz="1600" dirty="0"/>
          </a:p>
          <a:p>
            <a:pPr marL="0" indent="0" algn="ctr">
              <a:buNone/>
              <a:defRPr/>
            </a:pPr>
            <a:r>
              <a:rPr lang="fr-FR" sz="2400" dirty="0"/>
              <a:t>Un membre d'un conseil d'administration assume son mandat en moyenne pendant 10 ans. </a:t>
            </a:r>
            <a:endParaRPr dirty="0"/>
          </a:p>
          <a:p>
            <a:pPr marL="0" indent="0" algn="ctr">
              <a:buNone/>
              <a:defRPr/>
            </a:pPr>
            <a:endParaRPr lang="fr-FR" sz="1600" dirty="0"/>
          </a:p>
          <a:p>
            <a:pPr marL="0" indent="0" algn="ctr">
              <a:buNone/>
              <a:defRPr/>
            </a:pPr>
            <a:r>
              <a:rPr lang="fr-FR" sz="2400" dirty="0"/>
              <a:t>Il est donc indispensable qu’à</a:t>
            </a:r>
            <a:r>
              <a:rPr lang="fr-FR" sz="2400" b="1" dirty="0"/>
              <a:t> chaque renouvellement </a:t>
            </a:r>
            <a:r>
              <a:rPr lang="fr-FR" sz="2400" dirty="0"/>
              <a:t>de poste d'administrateur ou </a:t>
            </a:r>
            <a:r>
              <a:rPr lang="fr-FR" sz="2400" b="1" dirty="0"/>
              <a:t>recrutement</a:t>
            </a:r>
            <a:r>
              <a:rPr lang="fr-FR" sz="2400" dirty="0"/>
              <a:t> d'un nouveau membre de Conseil, les Conseils d’Administration veillent, </a:t>
            </a:r>
            <a:r>
              <a:rPr lang="fr-FR" sz="2400" b="1" dirty="0"/>
              <a:t>à compétences égales</a:t>
            </a:r>
            <a:r>
              <a:rPr lang="fr-FR" sz="2400" dirty="0"/>
              <a:t>, à recruter des femmes.</a:t>
            </a:r>
            <a:endParaRPr dirty="0"/>
          </a:p>
          <a:p>
            <a:pPr>
              <a:defRPr/>
            </a:pP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5678AA-29BE-3842-B6DC-F90E96295357}"/>
              </a:ext>
            </a:extLst>
          </p:cNvPr>
          <p:cNvSpPr txBox="1"/>
          <p:nvPr/>
        </p:nvSpPr>
        <p:spPr bwMode="auto">
          <a:xfrm>
            <a:off x="838200" y="211138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800" cap="small" dirty="0"/>
              <a:t>     </a:t>
            </a:r>
            <a:r>
              <a:rPr lang="en-GB" sz="2800" cap="small" dirty="0" err="1"/>
              <a:t>Visibilité</a:t>
            </a:r>
            <a:endParaRPr lang="fr-FR" sz="4000" b="1" cap="small" dirty="0">
              <a:latin typeface="+mj-lt"/>
            </a:endParaRP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B8A7ECB2-8F81-424D-9B59-A4A5F4DC98BD}"/>
              </a:ext>
            </a:extLst>
          </p:cNvPr>
          <p:cNvSpPr txBox="1">
            <a:spLocks/>
          </p:cNvSpPr>
          <p:nvPr/>
        </p:nvSpPr>
        <p:spPr bwMode="auto">
          <a:xfrm>
            <a:off x="4685417" y="6423024"/>
            <a:ext cx="2186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Laurence </a:t>
            </a:r>
            <a:r>
              <a:rPr lang="en-GB" dirty="0" err="1"/>
              <a:t>Halifi</a:t>
            </a:r>
            <a:endParaRPr lang="fr-FR" dirty="0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6086753C-D2C6-134D-8058-44C73CBB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44288" y="6327775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0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57BEBD-112D-B84D-AF7D-6DEBF6704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905000"/>
            <a:ext cx="8739880" cy="4224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36A37299-AD25-DF42-99F4-3FA045A81327}"/>
              </a:ext>
            </a:extLst>
          </p:cNvPr>
          <p:cNvSpPr txBox="1">
            <a:spLocks/>
          </p:cNvSpPr>
          <p:nvPr/>
        </p:nvSpPr>
        <p:spPr bwMode="auto">
          <a:xfrm>
            <a:off x="4648104" y="6492875"/>
            <a:ext cx="2581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Melody </a:t>
            </a:r>
            <a:r>
              <a:rPr lang="en-GB" dirty="0" err="1"/>
              <a:t>Bacher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99DFFC18-3A46-094D-930C-0AB5F527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44288" y="6492874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22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D06AF2D-D889-9249-BA36-50C994FDE543}"/>
              </a:ext>
            </a:extLst>
          </p:cNvPr>
          <p:cNvSpPr txBox="1"/>
          <p:nvPr/>
        </p:nvSpPr>
        <p:spPr bwMode="auto">
          <a:xfrm>
            <a:off x="1400175" y="522968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7. Rapport de la Trésorière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fr-FR" sz="2800" cap="small" dirty="0"/>
              <a:t>     PP 1/3</a:t>
            </a:r>
            <a:endParaRPr lang="fr-FR" sz="4000" cap="sm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8802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3310468" y="3215006"/>
          <a:ext cx="5571065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8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>
                          <a:effectLst/>
                        </a:rPr>
                        <a:t>4. Mandat de Nathalie Lafosse: mise en place billeterie en ligne 5073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>
                          <a:effectLst/>
                        </a:rPr>
                        <a:t>5. Mandat de Nathalie Lafosse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H" sz="15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H" sz="13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260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 dirty="0">
                          <a:effectLst/>
                        </a:rPr>
                        <a:t>6. Non compris dans les comptes 2019: soutien du Beau-Rivage Palace SA à Lausanne pour la mise à disposition gracieuse d'une salle, valeur 1'800 CHF</a:t>
                      </a:r>
                      <a:endParaRPr lang="fr-FR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BCA0D9B-21E2-3A40-97EA-CEBE6904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517" y="12088"/>
            <a:ext cx="2522483" cy="151349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6" y="996319"/>
            <a:ext cx="8352928" cy="5694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5B126A98-6C0D-E442-A1D8-26A41D74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44288" y="6492874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23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8EAF09-EE79-8C47-AF0C-CE6DB991FAED}"/>
              </a:ext>
            </a:extLst>
          </p:cNvPr>
          <p:cNvSpPr txBox="1"/>
          <p:nvPr/>
        </p:nvSpPr>
        <p:spPr bwMode="auto">
          <a:xfrm>
            <a:off x="881386" y="182980"/>
            <a:ext cx="831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7. Rapport de la Trésorière</a:t>
            </a:r>
            <a:r>
              <a:rPr lang="fr-FR" sz="3600" b="1" cap="small" dirty="0">
                <a:latin typeface="+mj-lt"/>
              </a:rPr>
              <a:t>   -   </a:t>
            </a:r>
            <a:r>
              <a:rPr lang="fr-FR" sz="2800" cap="small" dirty="0"/>
              <a:t>PP 2/3</a:t>
            </a:r>
            <a:endParaRPr lang="fr-FR" sz="3600" cap="sm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2421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217" y="4925074"/>
            <a:ext cx="116924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1. Prestations B2W refacturées aux nouvelles membres (différence = charges B2W non enregistrées dans les comptes 2018)</a:t>
            </a:r>
          </a:p>
          <a:p>
            <a:r>
              <a:rPr lang="fr-FR" sz="1600" dirty="0"/>
              <a:t>2. Participation aux Prix: FDR </a:t>
            </a:r>
            <a:r>
              <a:rPr lang="fr-FR" sz="1600" dirty="0" err="1"/>
              <a:t>Sàrl</a:t>
            </a:r>
            <a:r>
              <a:rPr lang="fr-FR" sz="1600" dirty="0"/>
              <a:t> 200, </a:t>
            </a:r>
            <a:r>
              <a:rPr lang="fr-FR" sz="1600" dirty="0" err="1"/>
              <a:t>Vautravers</a:t>
            </a:r>
            <a:r>
              <a:rPr lang="fr-FR" sz="1600" dirty="0"/>
              <a:t> J. 200, </a:t>
            </a:r>
            <a:r>
              <a:rPr lang="fr-FR" sz="1600" dirty="0" err="1"/>
              <a:t>Hornung</a:t>
            </a:r>
            <a:r>
              <a:rPr lang="fr-FR" sz="1600" dirty="0"/>
              <a:t> Anne 200, BE-CEUTICALS SA 500, </a:t>
            </a:r>
            <a:r>
              <a:rPr lang="fr-FR" sz="1600" dirty="0" err="1"/>
              <a:t>Curzon</a:t>
            </a:r>
            <a:r>
              <a:rPr lang="fr-FR" sz="1600" dirty="0"/>
              <a:t> SA 200, </a:t>
            </a:r>
            <a:r>
              <a:rPr lang="fr-FR" sz="1600" dirty="0" err="1"/>
              <a:t>Credti</a:t>
            </a:r>
            <a:r>
              <a:rPr lang="fr-FR" sz="1600" dirty="0"/>
              <a:t> Suisse 1500</a:t>
            </a:r>
          </a:p>
          <a:p>
            <a:r>
              <a:rPr lang="fr-FR" sz="1600" dirty="0"/>
              <a:t>3. Gestion des décomptes des ateliers via </a:t>
            </a:r>
            <a:r>
              <a:rPr lang="fr-FR" sz="1600" dirty="0" err="1"/>
              <a:t>Infomaniak</a:t>
            </a:r>
            <a:r>
              <a:rPr lang="fr-FR" sz="1600" dirty="0"/>
              <a:t>/</a:t>
            </a:r>
            <a:r>
              <a:rPr lang="fr-FR" sz="1600" dirty="0" err="1"/>
              <a:t>Stripe</a:t>
            </a:r>
            <a:r>
              <a:rPr lang="fr-FR" sz="1600" dirty="0"/>
              <a:t>		</a:t>
            </a:r>
          </a:p>
          <a:p>
            <a:r>
              <a:rPr lang="fr-FR" sz="1600" dirty="0"/>
              <a:t>4. Mandat de Nathalie Lafosse: mise en place billetterie en ligne 5073		</a:t>
            </a:r>
          </a:p>
          <a:p>
            <a:r>
              <a:rPr lang="fr-FR" sz="1600" dirty="0"/>
              <a:t>5. Mandat de Nathalie Lafosse		</a:t>
            </a:r>
          </a:p>
          <a:p>
            <a:r>
              <a:rPr lang="fr-FR" sz="1600" dirty="0"/>
              <a:t>6. Non compris dans les comptes 2019: soutien du Beau-Rivage Palace SA pour la mise à disposition gracieuse d'une salle, valeur 1'800 CHF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3F0230-750E-AB45-9C98-1BD0761F2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7" y="1873938"/>
            <a:ext cx="8643880" cy="291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518A8EC-0BF4-FA4E-AC2F-3A952F384128}"/>
              </a:ext>
            </a:extLst>
          </p:cNvPr>
          <p:cNvSpPr txBox="1">
            <a:spLocks/>
          </p:cNvSpPr>
          <p:nvPr/>
        </p:nvSpPr>
        <p:spPr bwMode="auto">
          <a:xfrm>
            <a:off x="4648104" y="6492875"/>
            <a:ext cx="2581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Melody </a:t>
            </a:r>
            <a:r>
              <a:rPr lang="en-GB" dirty="0" err="1"/>
              <a:t>Bacher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2A94061E-9EFD-2F40-A43B-173FFD14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44288" y="6492874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24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D2D003-58E2-F24D-A4AE-BD3C4F6FBF01}"/>
              </a:ext>
            </a:extLst>
          </p:cNvPr>
          <p:cNvSpPr txBox="1"/>
          <p:nvPr/>
        </p:nvSpPr>
        <p:spPr bwMode="auto">
          <a:xfrm>
            <a:off x="366217" y="533724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7. Rapport de la Trésorière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fr-FR" sz="2800" cap="small" dirty="0"/>
              <a:t>     PP 3/3</a:t>
            </a:r>
            <a:endParaRPr lang="fr-FR" sz="4000" cap="sm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43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4" y="1405134"/>
            <a:ext cx="9984055" cy="50994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DB353A5-F0FA-034E-A61E-E28272BD8323}"/>
              </a:ext>
            </a:extLst>
          </p:cNvPr>
          <p:cNvSpPr txBox="1">
            <a:spLocks/>
          </p:cNvSpPr>
          <p:nvPr/>
        </p:nvSpPr>
        <p:spPr bwMode="auto">
          <a:xfrm>
            <a:off x="4648104" y="6492875"/>
            <a:ext cx="2581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Melody </a:t>
            </a:r>
            <a:r>
              <a:rPr lang="en-GB" dirty="0" err="1"/>
              <a:t>Bacher</a:t>
            </a:r>
            <a:endParaRPr lang="fr-FR" dirty="0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0035F3BA-7599-A249-9EF9-5C808BE4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44288" y="6492874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25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42E153-E093-FC4A-80B5-B18D0F6B2D51}"/>
              </a:ext>
            </a:extLst>
          </p:cNvPr>
          <p:cNvSpPr txBox="1"/>
          <p:nvPr/>
        </p:nvSpPr>
        <p:spPr bwMode="auto">
          <a:xfrm>
            <a:off x="549794" y="174325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7. Rapport de la Trésorière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fr-FR" sz="2800" cap="small" dirty="0"/>
              <a:t>     Bilan</a:t>
            </a:r>
            <a:endParaRPr lang="fr-FR" sz="4000" cap="sm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2193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0DCB9-9271-0748-8826-7742B9542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2232977"/>
            <a:ext cx="10515600" cy="4351338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8"/>
            </a:pPr>
            <a:r>
              <a:rPr lang="fr-CH" dirty="0"/>
              <a:t> Rapport du vérificateur  des comptes </a:t>
            </a:r>
          </a:p>
          <a:p>
            <a:pPr marL="514350" lvl="0" indent="-514350">
              <a:buFont typeface="+mj-lt"/>
              <a:buAutoNum type="arabicPeriod" startAt="8"/>
            </a:pPr>
            <a:r>
              <a:rPr lang="fr-CH" dirty="0"/>
              <a:t> Approbation des comptes 2019 </a:t>
            </a:r>
          </a:p>
          <a:p>
            <a:pPr marL="514350" lvl="0" indent="-514350">
              <a:buFont typeface="+mj-lt"/>
              <a:buAutoNum type="arabicPeriod" startAt="8"/>
            </a:pPr>
            <a:r>
              <a:rPr lang="fr-CH" dirty="0"/>
              <a:t> Décharge au Comité et au vérificateur des comptes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38D02A-6B3C-CE4C-B925-9DBAC104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445" y="6479847"/>
            <a:ext cx="2743200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26</a:t>
            </a:fld>
            <a:endParaRPr lang="fr-FR" dirty="0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0409E8A0-4755-494A-8A0F-E02D8D16925F}"/>
              </a:ext>
            </a:extLst>
          </p:cNvPr>
          <p:cNvSpPr txBox="1">
            <a:spLocks/>
          </p:cNvSpPr>
          <p:nvPr/>
        </p:nvSpPr>
        <p:spPr>
          <a:xfrm>
            <a:off x="5501877" y="6492875"/>
            <a:ext cx="1188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F91BAD-E77A-FF4C-A197-4B6C3E54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928545" y="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94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19"/>
          <p:cNvSpPr/>
          <p:nvPr/>
        </p:nvSpPr>
        <p:spPr bwMode="auto">
          <a:xfrm>
            <a:off x="1687751" y="3275789"/>
            <a:ext cx="1294719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CH" sz="1600"/>
              <a:t>Présidente</a:t>
            </a:r>
            <a:endParaRPr sz="240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 l="78227" t="1488" r="4697" b="60212"/>
          <a:stretch/>
        </p:blipFill>
        <p:spPr bwMode="auto">
          <a:xfrm>
            <a:off x="3334385" y="1947325"/>
            <a:ext cx="1118125" cy="12229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à coins arrondis 21"/>
          <p:cNvSpPr/>
          <p:nvPr/>
        </p:nvSpPr>
        <p:spPr bwMode="auto">
          <a:xfrm>
            <a:off x="3127621" y="3305332"/>
            <a:ext cx="1669880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CH" sz="1600"/>
              <a:t>Partenariats, secrétariat,  Prix</a:t>
            </a:r>
            <a:endParaRPr sz="240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 l="1513" t="55991" r="82097" b="6444"/>
          <a:stretch/>
        </p:blipFill>
        <p:spPr bwMode="auto">
          <a:xfrm>
            <a:off x="7749718" y="1942133"/>
            <a:ext cx="1106795" cy="1185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à coins arrondis 23"/>
          <p:cNvSpPr/>
          <p:nvPr/>
        </p:nvSpPr>
        <p:spPr bwMode="auto">
          <a:xfrm>
            <a:off x="7760327" y="3294127"/>
            <a:ext cx="1294719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CH" sz="1600" dirty="0"/>
              <a:t>Trésorière</a:t>
            </a:r>
            <a:endParaRPr sz="24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 l="54115" t="55992" r="28551" b="6444"/>
          <a:stretch/>
        </p:blipFill>
        <p:spPr bwMode="auto">
          <a:xfrm>
            <a:off x="6359626" y="1894866"/>
            <a:ext cx="1168600" cy="12345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à coins arrondis 25"/>
          <p:cNvSpPr/>
          <p:nvPr/>
        </p:nvSpPr>
        <p:spPr bwMode="auto">
          <a:xfrm>
            <a:off x="6320458" y="3282921"/>
            <a:ext cx="1294719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fr-CH" sz="1600"/>
              <a:t>RP &amp; Marketing</a:t>
            </a:r>
            <a:endParaRPr sz="2400"/>
          </a:p>
        </p:txBody>
      </p:sp>
      <p:sp>
        <p:nvSpPr>
          <p:cNvPr id="15" name="Rectangle à coins arrondis 30"/>
          <p:cNvSpPr/>
          <p:nvPr/>
        </p:nvSpPr>
        <p:spPr bwMode="auto">
          <a:xfrm>
            <a:off x="10792354" y="4460950"/>
            <a:ext cx="1294719" cy="590772"/>
          </a:xfrm>
          <a:prstGeom prst="roundRect">
            <a:avLst>
              <a:gd name="adj" fmla="val 16667"/>
            </a:avLst>
          </a:prstGeom>
          <a:ln w="127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CH" sz="1600" dirty="0"/>
              <a:t>Web  Marketing</a:t>
            </a:r>
            <a:endParaRPr sz="2400" dirty="0"/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73336" y="3193250"/>
            <a:ext cx="1487488" cy="71966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CH" sz="2400" dirty="0"/>
              <a:t>Comité</a:t>
            </a:r>
            <a:endParaRPr sz="2400" dirty="0"/>
          </a:p>
          <a:p>
            <a:pPr algn="ctr">
              <a:defRPr/>
            </a:pPr>
            <a:r>
              <a:rPr lang="fr-CH" sz="2400" dirty="0"/>
              <a:t>2019</a:t>
            </a:r>
            <a:endParaRPr sz="2400" dirty="0"/>
          </a:p>
        </p:txBody>
      </p:sp>
      <p:sp>
        <p:nvSpPr>
          <p:cNvPr id="17" name="Rectangle à coins arrondis 31"/>
          <p:cNvSpPr/>
          <p:nvPr/>
        </p:nvSpPr>
        <p:spPr bwMode="auto">
          <a:xfrm>
            <a:off x="4857310" y="3282921"/>
            <a:ext cx="1294719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fr-CH" sz="1600"/>
              <a:t>Evènements</a:t>
            </a:r>
            <a:endParaRPr sz="2400"/>
          </a:p>
        </p:txBody>
      </p:sp>
      <p:sp>
        <p:nvSpPr>
          <p:cNvPr id="18" name="Rectangle à coins arrondis 15"/>
          <p:cNvSpPr/>
          <p:nvPr/>
        </p:nvSpPr>
        <p:spPr bwMode="auto">
          <a:xfrm>
            <a:off x="84541" y="5807742"/>
            <a:ext cx="1487488" cy="71966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CH" sz="2400" dirty="0"/>
              <a:t>Comité</a:t>
            </a:r>
            <a:endParaRPr sz="2400" dirty="0"/>
          </a:p>
          <a:p>
            <a:pPr algn="ctr">
              <a:defRPr/>
            </a:pPr>
            <a:r>
              <a:rPr lang="fr-CH" sz="2400" dirty="0"/>
              <a:t>2020</a:t>
            </a:r>
            <a:endParaRPr lang="fr-CH" sz="2400" dirty="0">
              <a:cs typeface="Calibri"/>
            </a:endParaRPr>
          </a:p>
        </p:txBody>
      </p:sp>
      <p:sp>
        <p:nvSpPr>
          <p:cNvPr id="20" name="Rectangle à coins arrondis 19"/>
          <p:cNvSpPr/>
          <p:nvPr/>
        </p:nvSpPr>
        <p:spPr bwMode="auto">
          <a:xfrm>
            <a:off x="1738861" y="5964648"/>
            <a:ext cx="1294719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CH" sz="1600"/>
              <a:t>Présidente</a:t>
            </a:r>
            <a:endParaRPr sz="2400"/>
          </a:p>
        </p:txBody>
      </p:sp>
      <p:sp>
        <p:nvSpPr>
          <p:cNvPr id="22" name="Rectangle à coins arrondis 21"/>
          <p:cNvSpPr/>
          <p:nvPr/>
        </p:nvSpPr>
        <p:spPr bwMode="auto">
          <a:xfrm>
            <a:off x="3132748" y="5987058"/>
            <a:ext cx="1675565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CH" sz="1600"/>
              <a:t>Partenariats, Secrétariat, Prix</a:t>
            </a:r>
            <a:endParaRPr sz="2400"/>
          </a:p>
        </p:txBody>
      </p:sp>
      <p:sp>
        <p:nvSpPr>
          <p:cNvPr id="24" name="Rectangle à coins arrondis 23"/>
          <p:cNvSpPr/>
          <p:nvPr/>
        </p:nvSpPr>
        <p:spPr bwMode="auto">
          <a:xfrm>
            <a:off x="7824193" y="5936054"/>
            <a:ext cx="1294719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CH" sz="1600"/>
              <a:t>Trésorière</a:t>
            </a:r>
            <a:endParaRPr sz="2400"/>
          </a:p>
        </p:txBody>
      </p:sp>
      <p:sp>
        <p:nvSpPr>
          <p:cNvPr id="26" name="Rectangle à coins arrondis 25"/>
          <p:cNvSpPr/>
          <p:nvPr/>
        </p:nvSpPr>
        <p:spPr bwMode="auto">
          <a:xfrm>
            <a:off x="6384033" y="5936054"/>
            <a:ext cx="1294719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fr-CH" sz="1600" dirty="0"/>
              <a:t>RP &amp; Marketing</a:t>
            </a:r>
            <a:endParaRPr sz="2400" dirty="0"/>
          </a:p>
        </p:txBody>
      </p:sp>
      <p:sp>
        <p:nvSpPr>
          <p:cNvPr id="27" name="Rectangle à coins arrondis 31"/>
          <p:cNvSpPr/>
          <p:nvPr/>
        </p:nvSpPr>
        <p:spPr bwMode="auto">
          <a:xfrm>
            <a:off x="4924545" y="5964648"/>
            <a:ext cx="1294719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fr-CH" sz="1600"/>
              <a:t>Evènements</a:t>
            </a:r>
            <a:endParaRPr sz="2400"/>
          </a:p>
        </p:txBody>
      </p:sp>
      <p:sp>
        <p:nvSpPr>
          <p:cNvPr id="28" name="Rectangle à coins arrondis 25"/>
          <p:cNvSpPr/>
          <p:nvPr/>
        </p:nvSpPr>
        <p:spPr bwMode="auto">
          <a:xfrm>
            <a:off x="9390242" y="5875852"/>
            <a:ext cx="2471604" cy="982148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fr-CH" sz="1600" dirty="0"/>
              <a:t>Proposition : </a:t>
            </a:r>
          </a:p>
          <a:p>
            <a:pPr algn="ctr">
              <a:defRPr/>
            </a:pPr>
            <a:r>
              <a:rPr lang="fr-CH" sz="1600" dirty="0"/>
              <a:t>Évènements Réseautage</a:t>
            </a:r>
          </a:p>
          <a:p>
            <a:pPr algn="ctr">
              <a:defRPr/>
            </a:pPr>
            <a:r>
              <a:rPr lang="fr-CH" sz="1600" dirty="0"/>
              <a:t>Partenariats</a:t>
            </a:r>
            <a:endParaRPr lang="fr-FR" sz="2400" dirty="0"/>
          </a:p>
        </p:txBody>
      </p:sp>
      <p:pic>
        <p:nvPicPr>
          <p:cNvPr id="31" name="Image 8" descr="Une image contenant personne, mur, intérieur, homme&#10;&#10;Description générée avec un niveau de confiance très élevé"/>
          <p:cNvPicPr>
            <a:picLocks noChangeAspect="1"/>
          </p:cNvPicPr>
          <p:nvPr/>
        </p:nvPicPr>
        <p:blipFill rotWithShape="1">
          <a:blip r:embed="rId3"/>
          <a:srcRect t="-171" r="4755" b="-3922"/>
          <a:stretch/>
        </p:blipFill>
        <p:spPr bwMode="auto">
          <a:xfrm>
            <a:off x="4857310" y="1899460"/>
            <a:ext cx="1298141" cy="1270786"/>
          </a:xfrm>
          <a:prstGeom prst="rect">
            <a:avLst/>
          </a:prstGeom>
        </p:spPr>
      </p:pic>
      <p:pic>
        <p:nvPicPr>
          <p:cNvPr id="32" name="Image 60" descr="Une image contenant personne, femme, habits&#10;&#10;Description générée avec un niveau de confiance très élevé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85806" y="1937205"/>
            <a:ext cx="1212104" cy="1195296"/>
          </a:xfrm>
          <a:prstGeom prst="rect">
            <a:avLst/>
          </a:prstGeom>
        </p:spPr>
      </p:pic>
      <p:sp>
        <p:nvSpPr>
          <p:cNvPr id="33" name="Rectangle à coins arrondis 25"/>
          <p:cNvSpPr/>
          <p:nvPr/>
        </p:nvSpPr>
        <p:spPr bwMode="auto">
          <a:xfrm>
            <a:off x="9168342" y="3266647"/>
            <a:ext cx="1294719" cy="590772"/>
          </a:xfrm>
          <a:prstGeom prst="roundRect">
            <a:avLst>
              <a:gd name="adj" fmla="val 16667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fr-CH" sz="1600" dirty="0"/>
              <a:t>Évènements Réseautage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B8A68C7-EFDE-934A-BCD0-4832E4785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354" y="3415529"/>
            <a:ext cx="1326352" cy="9947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87E555-C1E6-C143-961A-4DB16EBBB9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96" t="1" r="22930" b="17787"/>
          <a:stretch/>
        </p:blipFill>
        <p:spPr>
          <a:xfrm>
            <a:off x="1792402" y="1901416"/>
            <a:ext cx="1148125" cy="1250757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F161C598-6468-474A-9FD5-97E921619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78227" t="1488" r="4697" b="60212"/>
          <a:stretch/>
        </p:blipFill>
        <p:spPr bwMode="auto">
          <a:xfrm>
            <a:off x="3427438" y="4592729"/>
            <a:ext cx="1118125" cy="1222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C7DE1332-8BD6-514E-AF0C-CDA2AD76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513" t="55991" r="82097" b="6444"/>
          <a:stretch/>
        </p:blipFill>
        <p:spPr bwMode="auto">
          <a:xfrm>
            <a:off x="7842771" y="4587537"/>
            <a:ext cx="1106795" cy="11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C9600B53-514F-9F45-869C-C1BEEAEAE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4115" t="55992" r="28551" b="6444"/>
          <a:stretch/>
        </p:blipFill>
        <p:spPr bwMode="auto">
          <a:xfrm>
            <a:off x="6452679" y="4540270"/>
            <a:ext cx="1168600" cy="123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 8" descr="Une image contenant personne, mur, intérieur, homme&#10;&#10;Description générée avec un niveau de confiance très élevé">
            <a:extLst>
              <a:ext uri="{FF2B5EF4-FFF2-40B4-BE49-F238E27FC236}">
                <a16:creationId xmlns:a16="http://schemas.microsoft.com/office/drawing/2014/main" id="{1BCDB0E5-E116-C242-9B57-432B9D6A5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1" r="4755" b="-3922"/>
          <a:stretch/>
        </p:blipFill>
        <p:spPr bwMode="auto">
          <a:xfrm>
            <a:off x="4950363" y="4544864"/>
            <a:ext cx="1298141" cy="127078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C53C2ECD-C1C8-2F4B-A3C8-2A1BA848E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96" t="1" r="22930" b="17787"/>
          <a:stretch/>
        </p:blipFill>
        <p:spPr bwMode="auto">
          <a:xfrm>
            <a:off x="1885455" y="4546820"/>
            <a:ext cx="1148125" cy="125075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7058C3F-F337-3346-AA76-043DBFD191C6}"/>
              </a:ext>
            </a:extLst>
          </p:cNvPr>
          <p:cNvSpPr txBox="1"/>
          <p:nvPr/>
        </p:nvSpPr>
        <p:spPr bwMode="auto">
          <a:xfrm>
            <a:off x="387527" y="708821"/>
            <a:ext cx="831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11. Election du Comité</a:t>
            </a:r>
            <a:endParaRPr lang="fr-FR" sz="3600" b="1" cap="small" dirty="0">
              <a:latin typeface="+mj-lt"/>
            </a:endParaRPr>
          </a:p>
          <a:p>
            <a:endParaRPr lang="en-GB" sz="1600" cap="small" dirty="0">
              <a:solidFill>
                <a:srgbClr val="FF0000"/>
              </a:solidFill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E51CF10B-B892-1245-A0D6-3D88E64D6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9055046" y="32205"/>
            <a:ext cx="3175000" cy="1905000"/>
          </a:xfrm>
          <a:prstGeom prst="rect">
            <a:avLst/>
          </a:prstGeom>
        </p:spPr>
      </p:pic>
      <p:sp>
        <p:nvSpPr>
          <p:cNvPr id="35" name="Espace réservé de la date 3">
            <a:extLst>
              <a:ext uri="{FF2B5EF4-FFF2-40B4-BE49-F238E27FC236}">
                <a16:creationId xmlns:a16="http://schemas.microsoft.com/office/drawing/2014/main" id="{6678AC26-872F-0C44-B96A-C4D8927D04D7}"/>
              </a:ext>
            </a:extLst>
          </p:cNvPr>
          <p:cNvSpPr txBox="1">
            <a:spLocks/>
          </p:cNvSpPr>
          <p:nvPr/>
        </p:nvSpPr>
        <p:spPr>
          <a:xfrm>
            <a:off x="5371661" y="6555420"/>
            <a:ext cx="1173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</a:t>
            </a:r>
            <a:endParaRPr lang="fr-FR" dirty="0"/>
          </a:p>
        </p:txBody>
      </p:sp>
      <p:sp>
        <p:nvSpPr>
          <p:cNvPr id="36" name="Espace réservé du numéro de diapositive 4">
            <a:extLst>
              <a:ext uri="{FF2B5EF4-FFF2-40B4-BE49-F238E27FC236}">
                <a16:creationId xmlns:a16="http://schemas.microsoft.com/office/drawing/2014/main" id="{8C7C28DE-8BC4-FA48-9FB7-04923424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8553" y="6492875"/>
            <a:ext cx="2743200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27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BE8401-8D7F-C447-8CB2-11B95D28B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9579" y="4554548"/>
            <a:ext cx="1218429" cy="12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D31792-8FE6-E24A-9999-58772E190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099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12"/>
            </a:pPr>
            <a:r>
              <a:rPr lang="fr-CH" dirty="0"/>
              <a:t> Election des vérificatrices  des comptes </a:t>
            </a:r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5F3945-7C48-4345-81BC-6321D00E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7000" y="6479847"/>
            <a:ext cx="2743200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28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B0AD38-CD7D-B443-AF17-7E203AF3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7773"/>
            <a:ext cx="3175000" cy="1905000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7418BA2F-D451-674E-9579-0634018728F4}"/>
              </a:ext>
            </a:extLst>
          </p:cNvPr>
          <p:cNvSpPr txBox="1">
            <a:spLocks/>
          </p:cNvSpPr>
          <p:nvPr/>
        </p:nvSpPr>
        <p:spPr>
          <a:xfrm>
            <a:off x="5501877" y="6492875"/>
            <a:ext cx="1188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8183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579" y="471330"/>
            <a:ext cx="10515600" cy="1325563"/>
          </a:xfrm>
        </p:spPr>
        <p:txBody>
          <a:bodyPr>
            <a:normAutofit/>
          </a:bodyPr>
          <a:lstStyle/>
          <a:p>
            <a:r>
              <a:rPr lang="fr-CH" sz="3200" b="1" dirty="0"/>
              <a:t>13. </a:t>
            </a:r>
            <a:r>
              <a:rPr lang="fr-CH" sz="3200" b="1" cap="small" dirty="0"/>
              <a:t>Budget 2020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1DF802-820E-3B4D-8449-B4009ADF3DB0}"/>
              </a:ext>
            </a:extLst>
          </p:cNvPr>
          <p:cNvSpPr txBox="1">
            <a:spLocks/>
          </p:cNvSpPr>
          <p:nvPr/>
        </p:nvSpPr>
        <p:spPr bwMode="auto">
          <a:xfrm>
            <a:off x="4648104" y="6492875"/>
            <a:ext cx="2581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Melody </a:t>
            </a:r>
            <a:r>
              <a:rPr lang="en-GB" dirty="0" err="1"/>
              <a:t>Bacher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73ED7D-C85D-FD4C-9088-A019BD29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44288" y="6492874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29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913694-CCFB-954E-A888-57DC6A5B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107486"/>
            <a:ext cx="3175000" cy="190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76" y="1717121"/>
            <a:ext cx="104298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27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3CBE6-4200-5A47-AF7D-E3BA895A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6E9F73-9ED9-0749-A7DB-476444AF9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22277"/>
            <a:ext cx="10406063" cy="2517283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2"/>
            </a:pPr>
            <a:r>
              <a:rPr lang="fr-CH" dirty="0"/>
              <a:t>Nomination de la personne responsable du PV et des scrutatrices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fr-CH" dirty="0"/>
              <a:t>Information sur la vérification des comptes 2019 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fr-CH" dirty="0"/>
              <a:t>Adoption du Procès-verbal AG 3 avril 2019</a:t>
            </a:r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84D0F1-D570-FD4B-A9A2-4D3FC1F24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0013" y="6492874"/>
            <a:ext cx="3095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8F10B1-0EB1-6248-9F33-B8CF0225E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6F8BAD8-CDDE-C447-BB80-841505CE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4412" y="6492875"/>
            <a:ext cx="2543175" cy="365125"/>
          </a:xfrm>
        </p:spPr>
        <p:txBody>
          <a:bodyPr/>
          <a:lstStyle/>
          <a:p>
            <a:r>
              <a:rPr lang="en-GB" dirty="0"/>
              <a:t>07.09.2020/AG  -  Dominique </a:t>
            </a:r>
            <a:r>
              <a:rPr lang="en-GB" dirty="0" err="1"/>
              <a:t>Faesch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1531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D3E6FD-69E2-584E-8B2F-26BF794C47A7}"/>
              </a:ext>
            </a:extLst>
          </p:cNvPr>
          <p:cNvSpPr txBox="1">
            <a:spLocks/>
          </p:cNvSpPr>
          <p:nvPr/>
        </p:nvSpPr>
        <p:spPr bwMode="auto">
          <a:xfrm>
            <a:off x="4648104" y="6492875"/>
            <a:ext cx="2581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Melody </a:t>
            </a:r>
            <a:r>
              <a:rPr lang="en-GB" dirty="0" err="1"/>
              <a:t>Bacher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8A5B81-40E1-3E4B-9C17-BAE6FA9A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44288" y="6492874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30</a:t>
            </a:fld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403B37F-DA39-0744-A4F7-F53456A116C8}"/>
              </a:ext>
            </a:extLst>
          </p:cNvPr>
          <p:cNvSpPr txBox="1">
            <a:spLocks/>
          </p:cNvSpPr>
          <p:nvPr/>
        </p:nvSpPr>
        <p:spPr>
          <a:xfrm>
            <a:off x="207579" y="3638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200" b="1" dirty="0"/>
              <a:t>13. </a:t>
            </a:r>
            <a:r>
              <a:rPr lang="fr-CH" sz="3200" b="1" cap="small" dirty="0"/>
              <a:t>Budget 2020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8DD2F4-7149-C04B-8CC2-6ACEE168C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09" y="1377950"/>
            <a:ext cx="1042987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147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04B405-F177-714D-8403-367CFF46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124" y="2160036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14"/>
            </a:pPr>
            <a:r>
              <a:rPr lang="fr-CH" dirty="0"/>
              <a:t> Cotisations 2021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982292-D054-D243-A2E4-B494A915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AA4605F4-52DE-B949-B399-AF4053EF8435}"/>
              </a:ext>
            </a:extLst>
          </p:cNvPr>
          <p:cNvSpPr txBox="1">
            <a:spLocks/>
          </p:cNvSpPr>
          <p:nvPr/>
        </p:nvSpPr>
        <p:spPr bwMode="auto">
          <a:xfrm>
            <a:off x="5517426" y="6328813"/>
            <a:ext cx="1157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</a:t>
            </a:r>
            <a:endParaRPr lang="fr-FR" dirty="0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62E17ADA-9D2D-2343-B36D-41857FD3CA1D}"/>
              </a:ext>
            </a:extLst>
          </p:cNvPr>
          <p:cNvSpPr txBox="1">
            <a:spLocks/>
          </p:cNvSpPr>
          <p:nvPr/>
        </p:nvSpPr>
        <p:spPr>
          <a:xfrm>
            <a:off x="11206655" y="632881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492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D473AD-B110-41C3-99DF-C1065913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151" y="17055"/>
            <a:ext cx="3175000" cy="1905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8FE10A-634C-47F9-BFEC-8282B8096868}"/>
              </a:ext>
            </a:extLst>
          </p:cNvPr>
          <p:cNvSpPr txBox="1"/>
          <p:nvPr/>
        </p:nvSpPr>
        <p:spPr>
          <a:xfrm>
            <a:off x="437612" y="1838978"/>
            <a:ext cx="1096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/>
              <a:t>Mise en place en mode « </a:t>
            </a:r>
            <a:r>
              <a:rPr lang="fr-FR" sz="3200" i="1" dirty="0" err="1"/>
              <a:t>lean</a:t>
            </a:r>
            <a:r>
              <a:rPr lang="fr-FR" sz="3200" i="1" dirty="0"/>
              <a:t> »!</a:t>
            </a:r>
            <a:endParaRPr lang="fr-CH" sz="3200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72C5C8-EA2E-489D-89D5-3CB60D2AA9FF}"/>
              </a:ext>
            </a:extLst>
          </p:cNvPr>
          <p:cNvSpPr txBox="1"/>
          <p:nvPr/>
        </p:nvSpPr>
        <p:spPr>
          <a:xfrm>
            <a:off x="518984" y="2616826"/>
            <a:ext cx="10789096" cy="374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Aux mois d’avril et mai 2020, 2 ateliers de Communication Ecrite et Stratégique, animés par Nathalie Feingold, ont été proposés à tous les membres du CSDA en vue de dynamiser la visibilité du Cercle en période de confinement et de permettre à chaque membre de partager son regard sur la crise et son impact sur l’économie.</a:t>
            </a: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 ateliers, organisés en Comité de Rédaction éphémères, ont donné lieu à </a:t>
            </a:r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articles</a:t>
            </a:r>
            <a:r>
              <a:rPr lang="fr-F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originaux publiés sur la page </a:t>
            </a:r>
            <a:r>
              <a:rPr lang="fr-F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linkedin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sur le site internet du CSDA. Ces articles ont eu un impact très positif sur la visibilité du CSDA 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</a:t>
            </a:r>
            <a:r>
              <a:rPr lang="fr-C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 internet csda.ch/ nombre de pages vues par mois + 87% !)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A86FB8-AA6D-4748-A903-6C704951C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64" y="17055"/>
            <a:ext cx="3175000" cy="1905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33F0529-F376-2C4C-B851-470AF1915AE3}"/>
              </a:ext>
            </a:extLst>
          </p:cNvPr>
          <p:cNvSpPr>
            <a:spLocks/>
          </p:cNvSpPr>
          <p:nvPr/>
        </p:nvSpPr>
        <p:spPr bwMode="auto">
          <a:xfrm>
            <a:off x="471064" y="278474"/>
            <a:ext cx="7735029" cy="14260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l" defTabSz="91440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defRPr/>
            </a:pPr>
            <a:r>
              <a:rPr lang="en-GB" sz="3200" b="1" cap="small" dirty="0">
                <a:solidFill>
                  <a:srgbClr val="FF0000"/>
                </a:solidFill>
                <a:latin typeface="+mj-lt"/>
              </a:rPr>
              <a:t> </a:t>
            </a:r>
            <a:r>
              <a:rPr lang="fr-FR" sz="3200" b="1" cap="small" dirty="0">
                <a:latin typeface="+mj-lt"/>
              </a:rPr>
              <a:t>Comité de Rédaction</a:t>
            </a:r>
            <a:endParaRPr lang="fr-FR" sz="3200" b="1" cap="small" dirty="0">
              <a:latin typeface="+mj-lt"/>
              <a:ea typeface="Verdana"/>
            </a:endParaRP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E7B087B6-EE33-9542-8007-C32A2952BDDF}"/>
              </a:ext>
            </a:extLst>
          </p:cNvPr>
          <p:cNvSpPr txBox="1">
            <a:spLocks/>
          </p:cNvSpPr>
          <p:nvPr/>
        </p:nvSpPr>
        <p:spPr bwMode="auto">
          <a:xfrm>
            <a:off x="4697114" y="6492875"/>
            <a:ext cx="2443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C1946BE5-3AB7-0E4B-8B71-45CA4DA2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1951" y="6492874"/>
            <a:ext cx="457200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571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D473AD-B110-41C3-99DF-C1065913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151" y="17055"/>
            <a:ext cx="3175000" cy="1905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8FE10A-634C-47F9-BFEC-8282B8096868}"/>
              </a:ext>
            </a:extLst>
          </p:cNvPr>
          <p:cNvSpPr txBox="1"/>
          <p:nvPr/>
        </p:nvSpPr>
        <p:spPr>
          <a:xfrm>
            <a:off x="2974456" y="856019"/>
            <a:ext cx="624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i="1" dirty="0"/>
              <a:t>de bons résultats </a:t>
            </a:r>
            <a:endParaRPr lang="fr-CH" sz="3600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8CF4A3-64B8-4695-9BF9-D03B59AB1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1" t="26046" r="19679" b="11318"/>
          <a:stretch/>
        </p:blipFill>
        <p:spPr>
          <a:xfrm>
            <a:off x="1943099" y="1436297"/>
            <a:ext cx="8304027" cy="4799466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863986F-606F-474D-80D9-1026C4DF8182}"/>
              </a:ext>
            </a:extLst>
          </p:cNvPr>
          <p:cNvSpPr txBox="1">
            <a:spLocks/>
          </p:cNvSpPr>
          <p:nvPr/>
        </p:nvSpPr>
        <p:spPr bwMode="auto">
          <a:xfrm>
            <a:off x="4859244" y="6492875"/>
            <a:ext cx="2471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078FFE05-4763-9849-B100-30B8FFCA9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887" y="6356396"/>
            <a:ext cx="428625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33</a:t>
            </a:fld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B60FAC0-B976-F94B-9F5D-9DAC841941E8}"/>
              </a:ext>
            </a:extLst>
          </p:cNvPr>
          <p:cNvSpPr>
            <a:spLocks/>
          </p:cNvSpPr>
          <p:nvPr/>
        </p:nvSpPr>
        <p:spPr bwMode="auto">
          <a:xfrm>
            <a:off x="760402" y="53417"/>
            <a:ext cx="8455366" cy="14489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l" defTabSz="91440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defRPr/>
            </a:pPr>
            <a:r>
              <a:rPr lang="fr-FR" sz="3200" b="1" cap="small" dirty="0">
                <a:latin typeface="+mj-lt"/>
              </a:rPr>
              <a:t>Comité de Rédaction</a:t>
            </a:r>
            <a:endParaRPr lang="fr-FR" sz="3200" cap="small" dirty="0">
              <a:latin typeface="+mj-lt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45629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D473AD-B110-41C3-99DF-C1065913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151" y="17055"/>
            <a:ext cx="3175000" cy="1905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8FE10A-634C-47F9-BFEC-8282B8096868}"/>
              </a:ext>
            </a:extLst>
          </p:cNvPr>
          <p:cNvSpPr txBox="1"/>
          <p:nvPr/>
        </p:nvSpPr>
        <p:spPr>
          <a:xfrm>
            <a:off x="1865116" y="1721958"/>
            <a:ext cx="846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800"/>
            </a:lvl1pPr>
          </a:lstStyle>
          <a:p>
            <a:pPr algn="ctr"/>
            <a:r>
              <a:rPr lang="fr-FR" sz="3200" i="1" dirty="0"/>
              <a:t>Fonctionnement: </a:t>
            </a:r>
            <a:r>
              <a:rPr lang="fr-FR" sz="3200" i="1" dirty="0" err="1"/>
              <a:t>keep</a:t>
            </a:r>
            <a:r>
              <a:rPr lang="fr-FR" sz="3200" i="1" dirty="0"/>
              <a:t> </a:t>
            </a:r>
            <a:r>
              <a:rPr lang="fr-FR" sz="3200" i="1" dirty="0" err="1"/>
              <a:t>it</a:t>
            </a:r>
            <a:r>
              <a:rPr lang="fr-FR" sz="3200" i="1" dirty="0"/>
              <a:t> smart &amp; simple</a:t>
            </a:r>
            <a:endParaRPr lang="fr-CH" sz="32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A4DAD1-A9BF-41F5-B0BB-728773E8A35A}"/>
              </a:ext>
            </a:extLst>
          </p:cNvPr>
          <p:cNvSpPr txBox="1"/>
          <p:nvPr/>
        </p:nvSpPr>
        <p:spPr>
          <a:xfrm>
            <a:off x="434162" y="2106635"/>
            <a:ext cx="11323675" cy="3829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CH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000" b="1" i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Peer </a:t>
            </a:r>
            <a:r>
              <a:rPr lang="fr-CH" sz="2000" b="1" i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</a:t>
            </a:r>
            <a:r>
              <a:rPr lang="fr-CH" sz="2000" b="1" i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CH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membres du CSDA soumettent pour avis leur article à 3 membres du comité de rédaction de leur choix (en précisant quel média souhaité: </a:t>
            </a:r>
            <a:r>
              <a:rPr lang="fr-CH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linkedin</a:t>
            </a:r>
            <a:r>
              <a:rPr lang="fr-CH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CSDA, FER – partenaire actuel)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se renseignent au préalable sur la </a:t>
            </a:r>
            <a:r>
              <a:rPr lang="fr-CH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ligne éditoriale </a:t>
            </a:r>
            <a:r>
              <a:rPr lang="fr-CH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la </a:t>
            </a:r>
            <a:r>
              <a:rPr lang="fr-CH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charte</a:t>
            </a:r>
            <a:r>
              <a:rPr lang="fr-CH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les respectent (dispo sur </a:t>
            </a:r>
            <a:r>
              <a:rPr lang="fr-CH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CSDA.CH</a:t>
            </a:r>
            <a:r>
              <a:rPr lang="fr-CH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Chaque membre du Comité de Rédaction donne son avis de façon indépendante : </a:t>
            </a:r>
            <a:r>
              <a:rPr lang="fr-CH" sz="1600" spc="60" dirty="0">
                <a:solidFill>
                  <a:srgbClr val="2C2C3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 Oui / (2) Oui, avec légères modifications (quelques coquilles/fautes d’orthographe, amender le titre, expliciter vocabulaire/acronymes, citer source, une ou deux incompréhensions…) / (3) Non, nécessite beaucoup de modifications (plus de 15 fautes d’orthographe pour 4000 signes espace compris, propos incompréhensible…)  / (4) Non, hors ligne éditoriale</a:t>
            </a:r>
          </a:p>
          <a:p>
            <a:pPr marL="457200" algn="just"/>
            <a:r>
              <a:rPr lang="fr-CH" sz="1600" spc="60" dirty="0">
                <a:solidFill>
                  <a:srgbClr val="2C2C3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L’article est publié s’il obtient 3 « Oui » </a:t>
            </a:r>
            <a:r>
              <a:rPr lang="fr-CH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ou (2). </a:t>
            </a:r>
            <a:r>
              <a:rPr lang="fr-CH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doit être envoyé par l’auteure à Nathalie Lafosse pour publication avec en copie les 3 membres du comité de rédaction qui ont accepté la publication. 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49A12F19-901B-8245-91AA-EDE94C6BB98E}"/>
              </a:ext>
            </a:extLst>
          </p:cNvPr>
          <p:cNvSpPr txBox="1">
            <a:spLocks/>
          </p:cNvSpPr>
          <p:nvPr/>
        </p:nvSpPr>
        <p:spPr bwMode="auto">
          <a:xfrm>
            <a:off x="4986338" y="6492875"/>
            <a:ext cx="242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FD9129A2-2141-A64A-ADC0-F2CEF4C2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1964" y="6338806"/>
            <a:ext cx="357187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34</a:t>
            </a:fld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230CA7C-2FFC-7144-A247-A7A50AE044F2}"/>
              </a:ext>
            </a:extLst>
          </p:cNvPr>
          <p:cNvSpPr>
            <a:spLocks/>
          </p:cNvSpPr>
          <p:nvPr/>
        </p:nvSpPr>
        <p:spPr bwMode="auto">
          <a:xfrm>
            <a:off x="434162" y="145040"/>
            <a:ext cx="7715788" cy="14489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l" defTabSz="91440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defRPr/>
            </a:pPr>
            <a:r>
              <a:rPr lang="en-GB" sz="3200" b="1" cap="small" dirty="0">
                <a:solidFill>
                  <a:srgbClr val="FF0000"/>
                </a:solidFill>
                <a:latin typeface="+mj-lt"/>
              </a:rPr>
              <a:t> </a:t>
            </a:r>
            <a:r>
              <a:rPr lang="fr-FR" sz="3200" b="1" cap="small" dirty="0">
                <a:latin typeface="+mj-lt"/>
              </a:rPr>
              <a:t>Comité de Rédaction</a:t>
            </a:r>
            <a:endParaRPr lang="fr-FR" sz="3200" b="1" cap="small" dirty="0">
              <a:latin typeface="+mj-lt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2438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D473AD-B110-41C3-99DF-C1065913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151" y="-22980"/>
            <a:ext cx="3175000" cy="1905000"/>
          </a:xfrm>
          <a:prstGeom prst="rect">
            <a:avLst/>
          </a:prstGeom>
        </p:spPr>
      </p:pic>
      <p:pic>
        <p:nvPicPr>
          <p:cNvPr id="1026" name="Picture 2" descr="comité de rédaction 2020">
            <a:extLst>
              <a:ext uri="{FF2B5EF4-FFF2-40B4-BE49-F238E27FC236}">
                <a16:creationId xmlns:a16="http://schemas.microsoft.com/office/drawing/2014/main" id="{DF4F72A9-4535-4BCF-8D5D-A1D32F27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79" y="2014745"/>
            <a:ext cx="10381395" cy="442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EEECF9A-A9CF-49BC-B968-21F90B29C747}"/>
              </a:ext>
            </a:extLst>
          </p:cNvPr>
          <p:cNvSpPr txBox="1"/>
          <p:nvPr/>
        </p:nvSpPr>
        <p:spPr>
          <a:xfrm>
            <a:off x="0" y="116451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cap="small" dirty="0">
                <a:latin typeface="+mj-lt"/>
              </a:rPr>
              <a:t>Membres du Comité de Rédaction</a:t>
            </a:r>
            <a:endParaRPr lang="fr-CH" sz="3200" b="1" cap="small" dirty="0">
              <a:latin typeface="+mj-lt"/>
            </a:endParaRP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D67EE4AA-2C35-A74C-BAF3-936EFE16AC21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37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CFE2929D-F01D-444A-BDCA-3C1A180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1438" y="6492874"/>
            <a:ext cx="414337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8133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EA8B46-E38D-4B77-8F95-F111F740D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5752"/>
            <a:ext cx="9144000" cy="1602282"/>
          </a:xfrm>
        </p:spPr>
        <p:txBody>
          <a:bodyPr>
            <a:normAutofit/>
          </a:bodyPr>
          <a:lstStyle/>
          <a:p>
            <a:r>
              <a:rPr lang="fr-FR" sz="4800" cap="small" dirty="0"/>
              <a:t>A vos claviers  -  Le Comité de Rédaction attend vos textes !</a:t>
            </a:r>
            <a:endParaRPr lang="fr-CH" sz="48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D473AD-B110-41C3-99DF-C1065913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151" y="17055"/>
            <a:ext cx="3175000" cy="1905000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785C3F62-E8EC-5F44-AEC3-748F9B752C55}"/>
              </a:ext>
            </a:extLst>
          </p:cNvPr>
          <p:cNvSpPr txBox="1">
            <a:spLocks/>
          </p:cNvSpPr>
          <p:nvPr/>
        </p:nvSpPr>
        <p:spPr bwMode="auto">
          <a:xfrm>
            <a:off x="4888706" y="6321425"/>
            <a:ext cx="241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4A206B91-3157-2245-94CC-7769E2813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288" y="6327775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9688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D16D21-48A8-4EB6-90B2-3C6B6359B3CC}"/>
              </a:ext>
            </a:extLst>
          </p:cNvPr>
          <p:cNvSpPr txBox="1"/>
          <p:nvPr/>
        </p:nvSpPr>
        <p:spPr>
          <a:xfrm>
            <a:off x="980440" y="1752600"/>
            <a:ext cx="102311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 </a:t>
            </a:r>
            <a:endParaRPr lang="fr-CH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Demande de l’AG 2019</a:t>
            </a:r>
            <a:endParaRPr lang="fr-CH" sz="2800" dirty="0"/>
          </a:p>
          <a:p>
            <a:r>
              <a:rPr lang="fr-CH" sz="2800" i="1" dirty="0">
                <a:solidFill>
                  <a:srgbClr val="FF0000"/>
                </a:solidFill>
              </a:rPr>
              <a:t>Pourquoi est-ce que la liste des membres n’est pas visible ?</a:t>
            </a:r>
          </a:p>
          <a:p>
            <a:endParaRPr lang="fr-CH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Propositions de quelques membres (AG 2019)</a:t>
            </a:r>
            <a:endParaRPr lang="fr-CH" sz="2800" dirty="0"/>
          </a:p>
          <a:p>
            <a:r>
              <a:rPr lang="fr-CH" sz="2800" i="1" dirty="0"/>
              <a:t>Il faudrait </a:t>
            </a:r>
            <a:r>
              <a:rPr lang="fr-CH" sz="2800" i="1" dirty="0">
                <a:solidFill>
                  <a:srgbClr val="FF0000"/>
                </a:solidFill>
              </a:rPr>
              <a:t>instaurer une possibilité d’accès à la liste des membres</a:t>
            </a:r>
          </a:p>
          <a:p>
            <a:r>
              <a:rPr lang="fr-CH" sz="2800" i="1" dirty="0"/>
              <a:t> </a:t>
            </a:r>
            <a:endParaRPr lang="fr-CH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Propositions pour l’AG 2020</a:t>
            </a:r>
            <a:endParaRPr lang="fr-CH" sz="2800" dirty="0"/>
          </a:p>
          <a:p>
            <a:r>
              <a:rPr lang="fr-FR" sz="2800" i="1" dirty="0">
                <a:solidFill>
                  <a:srgbClr val="FF0000"/>
                </a:solidFill>
              </a:rPr>
              <a:t>Apporter une réponse à la question ci-dessus</a:t>
            </a:r>
            <a:br>
              <a:rPr lang="fr-CH" sz="2000" dirty="0"/>
            </a:br>
            <a:endParaRPr lang="fr-CH" sz="20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32B5C90-44D5-4535-88BC-4A169A34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Nathalie Feingold - AG 7 sept 2020 Lausanne</a:t>
            </a:r>
            <a:endParaRPr lang="fr-CH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A0AD977-CF4B-ED43-B781-31E5B7EADB39}"/>
              </a:ext>
            </a:extLst>
          </p:cNvPr>
          <p:cNvSpPr txBox="1">
            <a:spLocks/>
          </p:cNvSpPr>
          <p:nvPr/>
        </p:nvSpPr>
        <p:spPr>
          <a:xfrm>
            <a:off x="980440" y="564236"/>
            <a:ext cx="8860222" cy="1188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500" b="1" dirty="0"/>
              <a:t>15. </a:t>
            </a:r>
            <a:r>
              <a:rPr lang="fr-CH" sz="3500" b="1" cap="small" dirty="0"/>
              <a:t>Projet VISIBILITE</a:t>
            </a:r>
          </a:p>
          <a:p>
            <a:pPr algn="l"/>
            <a:endParaRPr lang="fr-CH" sz="1300" cap="small" dirty="0"/>
          </a:p>
          <a:p>
            <a:pPr algn="l"/>
            <a:r>
              <a:rPr lang="fr-CH" sz="3000" cap="small" dirty="0"/>
              <a:t>        </a:t>
            </a:r>
            <a:r>
              <a:rPr lang="fr-CH" sz="2800" cap="small" dirty="0"/>
              <a:t>Contexte</a:t>
            </a:r>
            <a:endParaRPr lang="fr-CH" sz="3000" cap="small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4BADF6-3BA2-5D43-B404-7045D1101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ECB236CF-9221-0E41-B503-762BFC24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330" y="6356349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718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557391-7843-0541-A482-E43AFFF0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-38090"/>
            <a:ext cx="3175000" cy="1905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D16D21-48A8-4EB6-90B2-3C6B6359B3CC}"/>
              </a:ext>
            </a:extLst>
          </p:cNvPr>
          <p:cNvSpPr txBox="1"/>
          <p:nvPr/>
        </p:nvSpPr>
        <p:spPr>
          <a:xfrm>
            <a:off x="1000760" y="2128520"/>
            <a:ext cx="10195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/>
              <a:t>16 Entretiens téléphoniques menés par Nathalie Feingold et Dominique Faesch entre octobre 2019 et Janvier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Panel choisi par le comité: diversité de profils, d’âge, d’ancienneté au Cercle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6 questions </a:t>
            </a:r>
            <a:r>
              <a:rPr lang="fr-FR" sz="2800" u="sng" dirty="0"/>
              <a:t>ouvertes</a:t>
            </a:r>
            <a:r>
              <a:rPr lang="fr-FR" sz="2800" dirty="0"/>
              <a:t> posées à chaque interviewée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pas d’approche statistique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mais</a:t>
            </a:r>
            <a:r>
              <a:rPr lang="fr-FR" sz="2800" dirty="0">
                <a:highlight>
                  <a:srgbClr val="FFFF00"/>
                </a:highlight>
              </a:rPr>
              <a:t> consensus*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12655B-3414-43D1-9F2E-ED0F47B2BBB1}"/>
              </a:ext>
            </a:extLst>
          </p:cNvPr>
          <p:cNvSpPr txBox="1"/>
          <p:nvPr/>
        </p:nvSpPr>
        <p:spPr>
          <a:xfrm>
            <a:off x="1000760" y="5406340"/>
            <a:ext cx="1123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i="1" dirty="0"/>
              <a:t>* </a:t>
            </a:r>
            <a:r>
              <a:rPr lang="fr-CH" sz="1600" i="1" dirty="0"/>
              <a:t>à part 2 répondantes «</a:t>
            </a:r>
            <a:r>
              <a:rPr lang="fr-CH" sz="1600" i="1" dirty="0" err="1"/>
              <a:t>outliers</a:t>
            </a:r>
            <a:r>
              <a:rPr lang="fr-CH" sz="1600" i="1" dirty="0"/>
              <a:t>», l’une qui vient d’arriver au CSDA, et l’autre, qui est là depuis la création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2CF15B2-5419-4E40-953E-02A64A8CDB19}"/>
              </a:ext>
            </a:extLst>
          </p:cNvPr>
          <p:cNvSpPr txBox="1">
            <a:spLocks/>
          </p:cNvSpPr>
          <p:nvPr/>
        </p:nvSpPr>
        <p:spPr>
          <a:xfrm>
            <a:off x="980440" y="564236"/>
            <a:ext cx="8860222" cy="1188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500" b="1" dirty="0"/>
              <a:t>15. </a:t>
            </a:r>
            <a:r>
              <a:rPr lang="fr-CH" sz="3500" b="1" cap="small" dirty="0"/>
              <a:t>Projet VISIBILITE</a:t>
            </a:r>
          </a:p>
          <a:p>
            <a:pPr algn="l"/>
            <a:endParaRPr lang="fr-CH" sz="1200" cap="small" dirty="0"/>
          </a:p>
          <a:p>
            <a:pPr algn="l"/>
            <a:r>
              <a:rPr lang="fr-CH" sz="3000" cap="small" dirty="0"/>
              <a:t>        </a:t>
            </a:r>
            <a:r>
              <a:rPr lang="fr-CH" sz="2800" cap="small" dirty="0"/>
              <a:t>Entretiens riches d’enseignement</a:t>
            </a:r>
            <a:endParaRPr lang="fr-CH" sz="3000" cap="small" dirty="0"/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F6B273B1-8C15-2A46-B6F4-5C360E6E471E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37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CF2E812A-9E42-F845-BCD7-AC0538F186BE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754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D7E3B80-6AF3-458F-B01B-047261C13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233" y="1905000"/>
            <a:ext cx="9225280" cy="3444239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</a:pPr>
            <a:r>
              <a:rPr lang="fr-FR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 Selon vous, quelle est la mission principale du CSDA ?</a:t>
            </a:r>
            <a:br>
              <a:rPr lang="fr-CH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CH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Soutenir la place des femmes dans les CA.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soutenir cet objectif, il faut impérativement plus de femmes dans des CA et plus de visibilité : elles pensent que c’est le rôle du CSDA d’aider au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recrutement, au réseautage et à la cooptation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800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93DECFD-E52C-924F-8C23-828A13B7B51C}"/>
              </a:ext>
            </a:extLst>
          </p:cNvPr>
          <p:cNvSpPr txBox="1">
            <a:spLocks/>
          </p:cNvSpPr>
          <p:nvPr/>
        </p:nvSpPr>
        <p:spPr>
          <a:xfrm>
            <a:off x="770233" y="626010"/>
            <a:ext cx="8860222" cy="1188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500" b="1" dirty="0"/>
              <a:t>15. </a:t>
            </a:r>
            <a:r>
              <a:rPr lang="fr-CH" sz="3500" b="1" cap="small" dirty="0"/>
              <a:t>Projet VISIBILITE</a:t>
            </a:r>
          </a:p>
          <a:p>
            <a:pPr algn="l"/>
            <a:endParaRPr lang="fr-CH" sz="1300" cap="small" dirty="0"/>
          </a:p>
          <a:p>
            <a:pPr algn="l"/>
            <a:r>
              <a:rPr lang="fr-CH" sz="3000" cap="small" dirty="0"/>
              <a:t>        </a:t>
            </a:r>
            <a:r>
              <a:rPr lang="fr-CH" sz="2800" cap="small" dirty="0"/>
              <a:t>Questions - Réponses</a:t>
            </a:r>
            <a:endParaRPr lang="fr-CH" sz="3000" cap="small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22ADA5-5A7C-1C42-A416-CCB5D9EC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54D12CE8-A8DD-784E-9827-7B0D5F615543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37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41B92478-8276-AF4C-878F-3A534386318C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858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B6D2FA7-94FC-B445-B017-503517C9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89718"/>
            <a:ext cx="10515600" cy="1325563"/>
          </a:xfrm>
        </p:spPr>
        <p:txBody>
          <a:bodyPr>
            <a:normAutofit/>
          </a:bodyPr>
          <a:lstStyle/>
          <a:p>
            <a:r>
              <a:rPr lang="fr-CH" sz="3200" b="1" cap="small" dirty="0"/>
              <a:t>5. Rapport de la présidente </a:t>
            </a:r>
            <a:endParaRPr lang="fr-FR" sz="3200" b="1" cap="small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3791EDD3-D695-CA4B-BBFB-21AE2481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576388"/>
            <a:ext cx="11272838" cy="5069681"/>
          </a:xfrm>
        </p:spPr>
        <p:txBody>
          <a:bodyPr>
            <a:normAutofit fontScale="92500" lnSpcReduction="10000"/>
          </a:bodyPr>
          <a:lstStyle/>
          <a:p>
            <a:r>
              <a:rPr lang="fr-CH" sz="2400" dirty="0"/>
              <a:t>Bénéfice 2019    &gt;    </a:t>
            </a:r>
            <a:r>
              <a:rPr lang="fr-CH" sz="2400" b="1" dirty="0"/>
              <a:t>CHF 4’114.-</a:t>
            </a:r>
          </a:p>
          <a:p>
            <a:r>
              <a:rPr lang="fr-CH" sz="2400" dirty="0"/>
              <a:t>Augmentation des membres    &gt;    </a:t>
            </a:r>
            <a:r>
              <a:rPr lang="fr-CH" sz="2400" b="1" dirty="0"/>
              <a:t>168</a:t>
            </a:r>
            <a:r>
              <a:rPr lang="fr-CH" sz="2400" dirty="0"/>
              <a:t> début 2019    &gt;    </a:t>
            </a:r>
            <a:r>
              <a:rPr lang="fr-CH" sz="2400" b="1" dirty="0"/>
              <a:t>222</a:t>
            </a:r>
            <a:r>
              <a:rPr lang="fr-CH" sz="2400" dirty="0"/>
              <a:t> fin 2019</a:t>
            </a:r>
          </a:p>
          <a:p>
            <a:pPr lvl="0"/>
            <a:r>
              <a:rPr lang="fr-CH" sz="2400" b="1" dirty="0"/>
              <a:t>8</a:t>
            </a:r>
            <a:r>
              <a:rPr lang="fr-CH" sz="2400" dirty="0"/>
              <a:t> entreprises de soutien </a:t>
            </a:r>
          </a:p>
          <a:p>
            <a:pPr lvl="0"/>
            <a:r>
              <a:rPr lang="fr-CH" sz="2400" dirty="0"/>
              <a:t>Evènements    &gt;    </a:t>
            </a:r>
            <a:r>
              <a:rPr lang="fr-CH" sz="2400" b="1" dirty="0"/>
              <a:t>10</a:t>
            </a:r>
            <a:r>
              <a:rPr lang="fr-CH" sz="2400" dirty="0"/>
              <a:t> en 2018    &gt;   </a:t>
            </a:r>
            <a:r>
              <a:rPr lang="fr-CH" sz="2400" b="1" dirty="0"/>
              <a:t>15 </a:t>
            </a:r>
            <a:r>
              <a:rPr lang="fr-CH" sz="2400" dirty="0"/>
              <a:t>en 2019    &gt;    </a:t>
            </a:r>
            <a:r>
              <a:rPr lang="fr-CH" sz="2400" b="1" dirty="0"/>
              <a:t>20</a:t>
            </a:r>
            <a:r>
              <a:rPr lang="fr-CH" sz="2400" dirty="0"/>
              <a:t> pour 2020</a:t>
            </a:r>
          </a:p>
          <a:p>
            <a:pPr lvl="0"/>
            <a:r>
              <a:rPr lang="fr-CH" sz="2400" dirty="0"/>
              <a:t>Partenaires financiers     </a:t>
            </a:r>
            <a:r>
              <a:rPr lang="fr-CH" sz="2400" b="1" dirty="0"/>
              <a:t>CHF 4'400.- </a:t>
            </a:r>
            <a:r>
              <a:rPr lang="fr-CH" sz="2400" dirty="0"/>
              <a:t>en 2019    &gt; </a:t>
            </a:r>
            <a:r>
              <a:rPr lang="fr-CH" sz="2400" b="1" dirty="0"/>
              <a:t>   CHF 11’000.- </a:t>
            </a:r>
            <a:r>
              <a:rPr lang="fr-CH" sz="2400" dirty="0"/>
              <a:t>confirmé pour 2020</a:t>
            </a:r>
          </a:p>
          <a:p>
            <a:pPr lvl="0"/>
            <a:r>
              <a:rPr lang="fr-CH" sz="2400" dirty="0"/>
              <a:t>« </a:t>
            </a:r>
            <a:r>
              <a:rPr lang="fr-CH" sz="2400" i="1" dirty="0"/>
              <a:t>Femmes Leaders</a:t>
            </a:r>
            <a:r>
              <a:rPr lang="fr-CH" sz="2400" dirty="0"/>
              <a:t> » </a:t>
            </a:r>
            <a:r>
              <a:rPr lang="fr-CH" sz="2400" i="1" dirty="0"/>
              <a:t>Bilan    </a:t>
            </a:r>
            <a:r>
              <a:rPr lang="fr-CH" sz="2400" b="1" dirty="0"/>
              <a:t>10</a:t>
            </a:r>
            <a:r>
              <a:rPr lang="fr-CH" sz="2400" dirty="0"/>
              <a:t> </a:t>
            </a:r>
            <a:r>
              <a:rPr lang="fr-CH" sz="2400" b="1" dirty="0"/>
              <a:t>portraits</a:t>
            </a:r>
            <a:r>
              <a:rPr lang="fr-CH" sz="2400" dirty="0"/>
              <a:t> </a:t>
            </a:r>
          </a:p>
          <a:p>
            <a:pPr lvl="0"/>
            <a:r>
              <a:rPr lang="fr-CH" sz="2400" dirty="0"/>
              <a:t>Partenaires évènements</a:t>
            </a:r>
          </a:p>
          <a:p>
            <a:pPr lvl="1"/>
            <a:r>
              <a:rPr lang="fr-CH" sz="2000" i="1" dirty="0"/>
              <a:t>CHUV, </a:t>
            </a:r>
            <a:r>
              <a:rPr lang="fr-CH" sz="2000" i="1" dirty="0" err="1"/>
              <a:t>Sanu</a:t>
            </a:r>
            <a:r>
              <a:rPr lang="fr-CH" sz="2000" i="1" dirty="0"/>
              <a:t>, Forum Management Montreux, </a:t>
            </a:r>
            <a:r>
              <a:rPr lang="fr-CH" sz="2000" i="1" dirty="0" err="1"/>
              <a:t>Forom</a:t>
            </a:r>
            <a:r>
              <a:rPr lang="fr-CH" sz="2000" dirty="0"/>
              <a:t> (</a:t>
            </a:r>
            <a:r>
              <a:rPr lang="fr-CH" sz="2000" i="1" dirty="0"/>
              <a:t>Forum Économique Romand2020), BDO</a:t>
            </a:r>
            <a:r>
              <a:rPr lang="fr-CH" sz="2000" dirty="0"/>
              <a:t>, </a:t>
            </a:r>
            <a:r>
              <a:rPr lang="fr-CH" sz="2000" i="1" dirty="0"/>
              <a:t>CCIG</a:t>
            </a:r>
            <a:r>
              <a:rPr lang="fr-CH" sz="2000" dirty="0"/>
              <a:t>, </a:t>
            </a:r>
            <a:r>
              <a:rPr lang="fr-CH" sz="2000" i="1" dirty="0"/>
              <a:t>FER</a:t>
            </a:r>
            <a:r>
              <a:rPr lang="fr-CH" sz="2000" dirty="0"/>
              <a:t>, </a:t>
            </a:r>
            <a:r>
              <a:rPr lang="fr-CH" sz="2000" i="1" dirty="0"/>
              <a:t>Centre Patronal </a:t>
            </a:r>
            <a:r>
              <a:rPr lang="fr-CH" sz="2000" dirty="0"/>
              <a:t>…</a:t>
            </a:r>
          </a:p>
          <a:p>
            <a:pPr lvl="0"/>
            <a:r>
              <a:rPr lang="fr-CH" sz="2400" dirty="0"/>
              <a:t>Représentations</a:t>
            </a:r>
          </a:p>
          <a:p>
            <a:pPr lvl="1"/>
            <a:r>
              <a:rPr lang="fr-CH" sz="2000" i="1" dirty="0"/>
              <a:t>Journée du Conseil d’Administration</a:t>
            </a:r>
            <a:r>
              <a:rPr lang="fr-CH" sz="2000" dirty="0"/>
              <a:t>, </a:t>
            </a:r>
            <a:r>
              <a:rPr lang="fr-CH" sz="2000" i="1" dirty="0" err="1"/>
              <a:t>Swiss</a:t>
            </a:r>
            <a:r>
              <a:rPr lang="fr-CH" sz="2000" i="1" dirty="0"/>
              <a:t> </a:t>
            </a:r>
            <a:r>
              <a:rPr lang="fr-CH" sz="2000" i="1" dirty="0" err="1"/>
              <a:t>Board</a:t>
            </a:r>
            <a:r>
              <a:rPr lang="fr-CH" sz="2000" i="1" dirty="0"/>
              <a:t> Day</a:t>
            </a:r>
            <a:r>
              <a:rPr lang="fr-CH" sz="2000" dirty="0"/>
              <a:t>, B</a:t>
            </a:r>
            <a:r>
              <a:rPr lang="fr-CH" sz="2000" i="1" dirty="0"/>
              <a:t>runch des Administrateurs</a:t>
            </a:r>
            <a:r>
              <a:rPr lang="fr-CH" sz="2000" dirty="0"/>
              <a:t>, </a:t>
            </a:r>
            <a:r>
              <a:rPr lang="fr-CH" sz="2000" i="1" dirty="0"/>
              <a:t>Forum des 100</a:t>
            </a:r>
            <a:r>
              <a:rPr lang="fr-CH" sz="2000" dirty="0"/>
              <a:t>, </a:t>
            </a:r>
            <a:r>
              <a:rPr lang="fr-CH" sz="2000" i="1" dirty="0" err="1"/>
              <a:t>Swiss</a:t>
            </a:r>
            <a:r>
              <a:rPr lang="fr-CH" sz="2000" i="1" dirty="0"/>
              <a:t> </a:t>
            </a:r>
            <a:r>
              <a:rPr lang="fr-CH" sz="2000" i="1" dirty="0" err="1"/>
              <a:t>Economic</a:t>
            </a:r>
            <a:r>
              <a:rPr lang="fr-CH" sz="2000" i="1" dirty="0"/>
              <a:t> Forum</a:t>
            </a:r>
            <a:r>
              <a:rPr lang="fr-CH" sz="2000" dirty="0"/>
              <a:t>… </a:t>
            </a:r>
          </a:p>
          <a:p>
            <a:pPr lvl="0"/>
            <a:r>
              <a:rPr lang="fr-CH" sz="2400" dirty="0"/>
              <a:t>Newsletters    &gt;</a:t>
            </a:r>
            <a:r>
              <a:rPr lang="fr-CH" sz="2400" b="1" dirty="0"/>
              <a:t>23</a:t>
            </a:r>
            <a:r>
              <a:rPr lang="fr-CH" sz="2400" dirty="0"/>
              <a:t> </a:t>
            </a:r>
          </a:p>
          <a:p>
            <a:r>
              <a:rPr lang="fr-CH" sz="2400" dirty="0"/>
              <a:t>Séances Comité    &gt;    </a:t>
            </a:r>
            <a:r>
              <a:rPr lang="fr-CH" sz="2400" b="1" dirty="0"/>
              <a:t>7</a:t>
            </a:r>
            <a:r>
              <a:rPr lang="fr-CH" sz="2400" dirty="0"/>
              <a:t> et multiples échanges </a:t>
            </a:r>
            <a:r>
              <a:rPr lang="fr-CH" sz="2400" dirty="0" err="1"/>
              <a:t>visio</a:t>
            </a:r>
            <a:r>
              <a:rPr lang="fr-CH" sz="2400" dirty="0"/>
              <a:t> et téléphoniques</a:t>
            </a:r>
            <a:endParaRPr lang="fr-FR" sz="24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4108A8-26F7-A546-A28E-F159BACD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8262" y="6372225"/>
            <a:ext cx="2743200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A75C05-222D-974B-A35D-B251EF8A3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F1E39F99-E990-8946-B3E4-328763EDB4B8}"/>
              </a:ext>
            </a:extLst>
          </p:cNvPr>
          <p:cNvSpPr txBox="1">
            <a:spLocks/>
          </p:cNvSpPr>
          <p:nvPr/>
        </p:nvSpPr>
        <p:spPr>
          <a:xfrm>
            <a:off x="4814887" y="6463506"/>
            <a:ext cx="2500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 -  Dominique </a:t>
            </a:r>
            <a:r>
              <a:rPr lang="en-GB" dirty="0" err="1"/>
              <a:t>Faesch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0160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D7E3B80-6AF3-458F-B01B-047261C13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440" y="1454840"/>
            <a:ext cx="9225280" cy="4557077"/>
          </a:xfrm>
        </p:spPr>
        <p:txBody>
          <a:bodyPr>
            <a:normAutofit/>
          </a:bodyPr>
          <a:lstStyle/>
          <a:p>
            <a:pPr marL="457200" algn="l">
              <a:lnSpc>
                <a:spcPct val="107000"/>
              </a:lnSpc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 Q</a:t>
            </a:r>
            <a:r>
              <a:rPr lang="fr-FR" sz="3000" b="1" dirty="0">
                <a:latin typeface="Calibri" panose="020F0502020204030204" pitchFamily="34" charset="0"/>
                <a:cs typeface="Times New Roman" panose="02020603050405020304" pitchFamily="18" charset="0"/>
              </a:rPr>
              <a:t>uelle a été votre motivation pour entrer au</a:t>
            </a:r>
            <a:br>
              <a:rPr lang="fr-FR" sz="30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   CSDA et quelles sont vos attentes ?</a:t>
            </a:r>
            <a:br>
              <a:rPr lang="fr-CH" sz="28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CH" sz="18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Trouver des CA, se former, s’informer, réseauter, être plus visible collectivement et  </a:t>
            </a:r>
            <a:b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        individuellement.</a:t>
            </a:r>
            <a:b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C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H" sz="800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C41BDBC-72F7-CF48-9260-5BCDD52A79DE}"/>
              </a:ext>
            </a:extLst>
          </p:cNvPr>
          <p:cNvSpPr txBox="1">
            <a:spLocks/>
          </p:cNvSpPr>
          <p:nvPr/>
        </p:nvSpPr>
        <p:spPr>
          <a:xfrm>
            <a:off x="980440" y="564236"/>
            <a:ext cx="8860222" cy="118836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500" b="1" dirty="0"/>
              <a:t>15. </a:t>
            </a:r>
            <a:r>
              <a:rPr lang="fr-CH" sz="3500" b="1" cap="small" dirty="0"/>
              <a:t>Projet VISIBILITE</a:t>
            </a:r>
          </a:p>
          <a:p>
            <a:pPr algn="l"/>
            <a:endParaRPr lang="fr-CH" sz="1300" cap="small" dirty="0"/>
          </a:p>
          <a:p>
            <a:pPr algn="l"/>
            <a:r>
              <a:rPr lang="fr-CH" sz="3000" cap="small" dirty="0"/>
              <a:t>        </a:t>
            </a:r>
            <a:r>
              <a:rPr lang="fr-CH" sz="3200" cap="small" dirty="0"/>
              <a:t>Questions - Réponses</a:t>
            </a:r>
            <a:endParaRPr lang="fr-CH" sz="3000" cap="small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539535-7A6F-E24B-A14B-C83A68F73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28208"/>
            <a:ext cx="3175000" cy="1905000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2362B4EC-F0E5-804A-9320-C242B0ED98ED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37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10FC3901-0553-A24D-BE66-00E6F79017D9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883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D7E3B80-6AF3-458F-B01B-047261C13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406" y="1752600"/>
            <a:ext cx="10759440" cy="4496116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 Pensez-vous que la liste des membres devrait être publique, sous quelle forme et</a:t>
            </a:r>
            <a:b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avec quelle granularité ? Le cas échéant, seriez-vous prête à contribuer et mettre</a:t>
            </a:r>
            <a:b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à jour votre profil ? </a:t>
            </a:r>
            <a:b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fr-FR" sz="1600" dirty="0">
                <a:latin typeface="+mn-lt"/>
                <a:cs typeface="Times New Roman" panose="02020603050405020304" pitchFamily="18" charset="0"/>
              </a:rPr>
              <a:t>Const</a:t>
            </a:r>
            <a:r>
              <a:rPr lang="fr-FR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ats : </a:t>
            </a:r>
            <a:r>
              <a:rPr lang="fr-FR" sz="1600" dirty="0">
                <a:highlight>
                  <a:srgbClr val="FFFF00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à ce jour la liste n’est ni visible, ni utilisée</a:t>
            </a:r>
            <a:r>
              <a:rPr lang="fr-FR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sauf par B2W dont l’activité est perçue comme floue voire non  </a:t>
            </a:r>
            <a:br>
              <a:rPr lang="fr-FR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transparente. OK pour mettre profil à jour dès lors qu’elles auront plus sur l’usage qui en est fait.</a:t>
            </a:r>
            <a:br>
              <a:rPr lang="fr-CH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CH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fr-FR" sz="1600" dirty="0">
                <a:highlight>
                  <a:srgbClr val="FFFF00"/>
                </a:highlight>
                <a:latin typeface="+mn-lt"/>
              </a:rPr>
              <a:t>Une majorité souhaite que la liste des membres soit visible</a:t>
            </a:r>
            <a:r>
              <a:rPr lang="fr-FR" sz="1600" dirty="0">
                <a:latin typeface="+mn-lt"/>
              </a:rPr>
              <a:t>, en distinguant : 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          - Usage interne (manque d’outil pratique pour les membres)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          - Usage externe en version simplifiée (solution plébiscitée par un grand nombre)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          - Accès par des chasseurs, présidents ou membres de CA (modèle B2W questionné)</a:t>
            </a:r>
            <a:br>
              <a:rPr lang="fr-FR" sz="1600" dirty="0">
                <a:latin typeface="+mn-lt"/>
              </a:rPr>
            </a:b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          </a:t>
            </a:r>
            <a:r>
              <a:rPr lang="fr-FR" sz="1600" dirty="0">
                <a:highlight>
                  <a:srgbClr val="FFFF00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Les avis sont partagés quant à la gratuité </a:t>
            </a:r>
            <a:r>
              <a:rPr lang="fr-FR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d’une liste. </a:t>
            </a:r>
            <a:r>
              <a:rPr lang="fr-FR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Linkedin</a:t>
            </a:r>
            <a:r>
              <a:rPr lang="fr-FR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est régulièrement cité comme exemple de liste gratuite et  </a:t>
            </a:r>
            <a:br>
              <a:rPr lang="fr-FR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concurrente.</a:t>
            </a:r>
            <a:br>
              <a:rPr lang="fr-CH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          </a:t>
            </a:r>
            <a:r>
              <a:rPr lang="fr-FR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Les avis contre la visibilité sont minoritaires (qualité et hétérogénéité (cela pourrait nuire aux meilleurs profils) /valeur   </a:t>
            </a:r>
            <a:br>
              <a:rPr lang="fr-FR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« marchande » de la liste / risque de « catégorisation » (liste féministe, « bonnes femmes »)).  </a:t>
            </a:r>
            <a:endParaRPr lang="fr-CH" sz="1400" dirty="0">
              <a:latin typeface="+mn-lt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DA72288-4B58-A44D-90C8-F27882A6F4F8}"/>
              </a:ext>
            </a:extLst>
          </p:cNvPr>
          <p:cNvSpPr txBox="1">
            <a:spLocks/>
          </p:cNvSpPr>
          <p:nvPr/>
        </p:nvSpPr>
        <p:spPr>
          <a:xfrm>
            <a:off x="614680" y="564236"/>
            <a:ext cx="8860222" cy="118836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500" b="1" dirty="0"/>
              <a:t>15. </a:t>
            </a:r>
            <a:r>
              <a:rPr lang="fr-CH" sz="3500" b="1" cap="small" dirty="0"/>
              <a:t>Projet VISIBILITE</a:t>
            </a:r>
          </a:p>
          <a:p>
            <a:pPr algn="l"/>
            <a:endParaRPr lang="fr-CH" sz="1300" cap="small" dirty="0"/>
          </a:p>
          <a:p>
            <a:pPr algn="l"/>
            <a:r>
              <a:rPr lang="fr-CH" sz="3000" cap="small" dirty="0"/>
              <a:t>        </a:t>
            </a:r>
            <a:r>
              <a:rPr lang="fr-CH" sz="3200" cap="small" dirty="0"/>
              <a:t>Questions - Réponses</a:t>
            </a:r>
            <a:endParaRPr lang="fr-CH" sz="3000" cap="small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4C96FD-8507-7948-AACA-B073B926B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DEACA377-7662-E843-88E7-B9A31F56523B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37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FF7058BA-9C70-1D48-BE0E-B70BB8347052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933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984F61F-64E5-49FE-B4CA-EF9B75F2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1560"/>
            <a:ext cx="9144000" cy="3164839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</a:pPr>
            <a: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 Communiquez-vous à titre personnel sur votre appartenance au CSDA ?</a:t>
            </a:r>
            <a:br>
              <a:rPr lang="fr-C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Oui à l’unanimité</a:t>
            </a:r>
            <a:b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H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649CFB8-B2B6-1445-87A1-BA018E3737E8}"/>
              </a:ext>
            </a:extLst>
          </p:cNvPr>
          <p:cNvSpPr txBox="1">
            <a:spLocks/>
          </p:cNvSpPr>
          <p:nvPr/>
        </p:nvSpPr>
        <p:spPr>
          <a:xfrm>
            <a:off x="980440" y="564236"/>
            <a:ext cx="8860222" cy="118836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500" b="1" dirty="0"/>
              <a:t>15. </a:t>
            </a:r>
            <a:r>
              <a:rPr lang="fr-CH" sz="3500" b="1" cap="small" dirty="0"/>
              <a:t>Projet VISIBILITE</a:t>
            </a:r>
          </a:p>
          <a:p>
            <a:pPr algn="l"/>
            <a:endParaRPr lang="fr-CH" sz="1300" cap="small" dirty="0"/>
          </a:p>
          <a:p>
            <a:pPr algn="l"/>
            <a:r>
              <a:rPr lang="fr-CH" sz="3000" cap="small" dirty="0"/>
              <a:t>        </a:t>
            </a:r>
            <a:r>
              <a:rPr lang="fr-CH" sz="3200" cap="small" dirty="0"/>
              <a:t>Questions - Réponses</a:t>
            </a:r>
            <a:endParaRPr lang="fr-CH" sz="3000" cap="small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8B81DD-EADA-BB4E-8050-6E8FB0CD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28D42C0B-2E35-4641-9AC8-F127D96E764A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37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68A6EED-A848-BE4F-937A-B2E02ABFF3B5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994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984F61F-64E5-49FE-B4CA-EF9B75F2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5920"/>
            <a:ext cx="9144000" cy="4937760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</a:pPr>
            <a: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5- Recommanderiez-vous le CSDA aux femmes qui sont</a:t>
            </a:r>
            <a:b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administratrices ? Pour quelles raisons ?</a:t>
            </a:r>
            <a:br>
              <a:rPr lang="fr-C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CH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CSDA recommandé pour crédibilité, qualité du networking et des formations.</a:t>
            </a:r>
            <a:br>
              <a:rPr lang="fr-FR" sz="1800" dirty="0">
                <a:highlight>
                  <a:srgbClr val="FFFF00"/>
                </a:highlight>
                <a:latin typeface="+mn-lt"/>
              </a:rPr>
            </a:br>
            <a:br>
              <a:rPr lang="fr-FR" sz="1800" dirty="0">
                <a:latin typeface="+mn-lt"/>
              </a:rPr>
            </a:br>
            <a:r>
              <a:rPr lang="fr-FR" sz="1800" dirty="0">
                <a:latin typeface="+mn-lt"/>
              </a:rPr>
              <a:t>       Les critiques : Transparence liée à la recherche de mandats / « retour sur investissement » </a:t>
            </a:r>
            <a:br>
              <a:rPr lang="fr-FR" sz="1800" dirty="0">
                <a:latin typeface="+mn-lt"/>
              </a:rPr>
            </a:br>
            <a:r>
              <a:rPr lang="fr-FR" sz="1800" dirty="0">
                <a:latin typeface="+mn-lt"/>
              </a:rPr>
              <a:t>       lié à la cotisation annuelle et aux frais d’inscriptions qui sont jugés suffisamment élevés pour</a:t>
            </a:r>
            <a:br>
              <a:rPr lang="fr-FR" sz="1800" dirty="0">
                <a:latin typeface="+mn-lt"/>
              </a:rPr>
            </a:br>
            <a:r>
              <a:rPr lang="fr-FR" sz="1800" dirty="0">
                <a:latin typeface="+mn-lt"/>
              </a:rPr>
              <a:t>       attendre un « retour »</a:t>
            </a:r>
            <a:br>
              <a:rPr lang="fr-FR" sz="1800" dirty="0"/>
            </a:br>
            <a:b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H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EE7315C-D96E-C149-8719-2BAD586DEAB4}"/>
              </a:ext>
            </a:extLst>
          </p:cNvPr>
          <p:cNvSpPr txBox="1">
            <a:spLocks/>
          </p:cNvSpPr>
          <p:nvPr/>
        </p:nvSpPr>
        <p:spPr>
          <a:xfrm>
            <a:off x="980440" y="564236"/>
            <a:ext cx="8860222" cy="118836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500" b="1" dirty="0"/>
              <a:t>15. </a:t>
            </a:r>
            <a:r>
              <a:rPr lang="fr-CH" sz="3500" b="1" cap="small" dirty="0"/>
              <a:t>Projet VISIBILITE</a:t>
            </a:r>
          </a:p>
          <a:p>
            <a:pPr algn="l"/>
            <a:endParaRPr lang="fr-CH" sz="1300" cap="small" dirty="0"/>
          </a:p>
          <a:p>
            <a:pPr algn="l"/>
            <a:r>
              <a:rPr lang="fr-CH" sz="3000" cap="small" dirty="0"/>
              <a:t>        </a:t>
            </a:r>
            <a:r>
              <a:rPr lang="fr-CH" sz="3200" cap="small" dirty="0"/>
              <a:t>Questions - Réponses</a:t>
            </a:r>
            <a:endParaRPr lang="fr-CH" sz="3000" cap="small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7D38CA-D458-8745-B9A4-A548AD795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42C20AD-E86C-2846-B2B6-BC17A0D733BD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37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E1C88C4B-32F5-F34C-BC3C-2F4FAB1E13FE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7859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984F61F-64E5-49FE-B4CA-EF9B75F2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5920"/>
            <a:ext cx="9144000" cy="3657600"/>
          </a:xfrm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</a:pPr>
            <a: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 Recommanderiez-vous le CSDA aux femmes qui   </a:t>
            </a:r>
            <a:b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souhaitent accéder à des postes d’administratrices ?</a:t>
            </a:r>
            <a:b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Pour quelles raisons ?</a:t>
            </a:r>
            <a:br>
              <a:rPr lang="fr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fr-F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Mitigé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b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 pour se former et réseauter mais pas pour trouver un mandat</a:t>
            </a:r>
            <a:b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relatives 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présence de femmes non-administratrices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6B3183E-B147-3441-B571-903D86AA292B}"/>
              </a:ext>
            </a:extLst>
          </p:cNvPr>
          <p:cNvSpPr txBox="1">
            <a:spLocks/>
          </p:cNvSpPr>
          <p:nvPr/>
        </p:nvSpPr>
        <p:spPr>
          <a:xfrm>
            <a:off x="980440" y="564236"/>
            <a:ext cx="8860222" cy="1188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500" b="1" dirty="0"/>
              <a:t>15. </a:t>
            </a:r>
            <a:r>
              <a:rPr lang="fr-CH" sz="3500" b="1" cap="small" dirty="0"/>
              <a:t>Projet VISIBILITE</a:t>
            </a:r>
          </a:p>
          <a:p>
            <a:pPr algn="l"/>
            <a:endParaRPr lang="fr-CH" sz="1200" cap="small" dirty="0"/>
          </a:p>
          <a:p>
            <a:pPr algn="l"/>
            <a:r>
              <a:rPr lang="fr-CH" sz="2800" cap="small" dirty="0"/>
              <a:t>         Questions - Réponses</a:t>
            </a:r>
            <a:endParaRPr lang="fr-CH" sz="3000" cap="small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27591F-5086-AA46-9CEF-BD7521965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246B484-8882-EB4D-A9F2-6F19B64525B0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37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Nathalie Feingold</a:t>
            </a:r>
            <a:endParaRPr lang="fr-FR" dirty="0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8BD15382-B51B-C448-AC13-EADEBA23AFC2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8109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9615" y="2749204"/>
            <a:ext cx="11927114" cy="1765857"/>
          </a:xfrm>
        </p:spPr>
        <p:txBody>
          <a:bodyPr>
            <a:noAutofit/>
          </a:bodyPr>
          <a:lstStyle/>
          <a:p>
            <a:r>
              <a:rPr lang="fr-CH" sz="2000" i="1" dirty="0">
                <a:latin typeface="+mj-lt"/>
              </a:rPr>
              <a:t>Les éléments ci-après reflètent un processus de réflexion élaboré</a:t>
            </a:r>
          </a:p>
          <a:p>
            <a:r>
              <a:rPr lang="fr-CH" sz="2000" i="1" dirty="0">
                <a:latin typeface="+mj-lt"/>
              </a:rPr>
              <a:t>Ils sont volontairement synthétisés </a:t>
            </a:r>
          </a:p>
          <a:p>
            <a:r>
              <a:rPr lang="fr-CH" sz="2000" i="1" dirty="0">
                <a:latin typeface="+mj-lt"/>
              </a:rPr>
              <a:t>Les membres du Comité sont à disposition pour répondre à toutes questions de détail</a:t>
            </a:r>
          </a:p>
          <a:p>
            <a:endParaRPr lang="fr-CH" sz="2000" b="1" i="1" dirty="0">
              <a:latin typeface="+mj-lt"/>
            </a:endParaRPr>
          </a:p>
          <a:p>
            <a:endParaRPr lang="fr-CH" sz="2000" b="1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557391-7843-0541-A482-E43AFFF0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0" y="18945"/>
            <a:ext cx="3175000" cy="1905000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FED66FC-0EAD-C44D-855D-3EF1EC0CA4B4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Dominique </a:t>
            </a:r>
            <a:r>
              <a:rPr lang="en-GB" dirty="0" err="1"/>
              <a:t>Faesch</a:t>
            </a:r>
            <a:endParaRPr lang="fr-FR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AEAFEE37-2DAA-214A-8DAF-D2370A1A113A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D3E7B76F-63AA-1E49-8C4F-740F16848B1D}"/>
              </a:ext>
            </a:extLst>
          </p:cNvPr>
          <p:cNvSpPr txBox="1">
            <a:spLocks/>
          </p:cNvSpPr>
          <p:nvPr/>
        </p:nvSpPr>
        <p:spPr>
          <a:xfrm>
            <a:off x="0" y="797625"/>
            <a:ext cx="8534400" cy="513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200" b="1" cap="small" dirty="0">
                <a:latin typeface="+mj-lt"/>
              </a:rPr>
              <a:t>16.  CSDA - Modèle de Fonctionnement 2021</a:t>
            </a:r>
          </a:p>
        </p:txBody>
      </p:sp>
    </p:spTree>
    <p:extLst>
      <p:ext uri="{BB962C8B-B14F-4D97-AF65-F5344CB8AC3E}">
        <p14:creationId xmlns:p14="http://schemas.microsoft.com/office/powerpoint/2010/main" val="920920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D354C25-C08C-804A-B3DB-E3CA41225AC2}"/>
              </a:ext>
            </a:extLst>
          </p:cNvPr>
          <p:cNvSpPr txBox="1">
            <a:spLocks/>
          </p:cNvSpPr>
          <p:nvPr/>
        </p:nvSpPr>
        <p:spPr>
          <a:xfrm>
            <a:off x="0" y="343355"/>
            <a:ext cx="3028013" cy="4648180"/>
          </a:xfrm>
          <a:prstGeom prst="rect">
            <a:avLst/>
          </a:prstGeom>
          <a:solidFill>
            <a:srgbClr val="89D7DF"/>
          </a:solidFill>
          <a:ln w="635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cap="small" dirty="0">
                <a:solidFill>
                  <a:srgbClr val="FF0000"/>
                </a:solidFill>
                <a:latin typeface="+mj-lt"/>
              </a:rPr>
              <a:t>Partenaires Clés</a:t>
            </a: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Recruteur – Mandat bilan « Profil-administratrice »</a:t>
            </a: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Fiduciaire – Mandat Comptabilité</a:t>
            </a: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Marketing digital - Mandat NL</a:t>
            </a: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Digital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</a:rPr>
              <a:t>Turn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 - Site internet</a:t>
            </a:r>
          </a:p>
          <a:p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</a:rPr>
              <a:t>Infomaniak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 - Billetterie …</a:t>
            </a: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Partenaires Formation*</a:t>
            </a: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Partenaires Evènements*</a:t>
            </a: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Partenaires Financiers*</a:t>
            </a: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Recruteurs sélectionnés</a:t>
            </a:r>
          </a:p>
          <a:p>
            <a:endParaRPr lang="fr-FR" sz="1500" dirty="0"/>
          </a:p>
          <a:p>
            <a:endParaRPr lang="fr-FR" sz="15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9B7D0D0-59AE-8B46-B336-37FF75E1A2DB}"/>
              </a:ext>
            </a:extLst>
          </p:cNvPr>
          <p:cNvSpPr txBox="1">
            <a:spLocks/>
          </p:cNvSpPr>
          <p:nvPr/>
        </p:nvSpPr>
        <p:spPr>
          <a:xfrm>
            <a:off x="3028013" y="343354"/>
            <a:ext cx="3126770" cy="269079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cap="small" dirty="0">
                <a:solidFill>
                  <a:srgbClr val="FF0000"/>
                </a:solidFill>
              </a:rPr>
              <a:t>Activités Clés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Recrutement membres Communication aux membres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Gestion des mandataires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Gestion des partenariats </a:t>
            </a:r>
            <a:endParaRPr lang="fr-FR" sz="15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Ateliers – Evènements - Prix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Recherche de fonds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Communication CA, CF, recruteurs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Animation du réseau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Gestion données statistiques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Communication Média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500" dirty="0"/>
          </a:p>
          <a:p>
            <a:endParaRPr lang="fr-FR" sz="15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1FD5DE4-3729-E848-BF65-AA0C470D9FE1}"/>
              </a:ext>
            </a:extLst>
          </p:cNvPr>
          <p:cNvSpPr txBox="1">
            <a:spLocks/>
          </p:cNvSpPr>
          <p:nvPr/>
        </p:nvSpPr>
        <p:spPr>
          <a:xfrm>
            <a:off x="6154781" y="343354"/>
            <a:ext cx="3014389" cy="5281839"/>
          </a:xfrm>
          <a:prstGeom prst="rect">
            <a:avLst/>
          </a:prstGeom>
          <a:solidFill>
            <a:srgbClr val="FFFCAE"/>
          </a:solidFill>
          <a:ln w="635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600" b="1" cap="small" dirty="0">
                <a:solidFill>
                  <a:srgbClr val="FF0000"/>
                </a:solidFill>
              </a:rPr>
              <a:t>Proposition de valeur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FF0000"/>
                </a:solidFill>
              </a:rPr>
              <a:t>USP - Bilan « Profil-administratrice 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FF0000"/>
                </a:solidFill>
              </a:rPr>
              <a:t>USP - Conseils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FF0000"/>
                </a:solidFill>
              </a:rPr>
              <a:t>USP - Visibilité ciblée /page membres </a:t>
            </a:r>
            <a:r>
              <a:rPr lang="fr-FR" sz="1600" b="1" dirty="0" err="1">
                <a:solidFill>
                  <a:srgbClr val="FF0000"/>
                </a:solidFill>
              </a:rPr>
              <a:t>csda.ch</a:t>
            </a:r>
            <a:endParaRPr lang="fr-FR" sz="16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FF0000"/>
                </a:solidFill>
              </a:rPr>
              <a:t>USP - Relai partenaires et  recruteurs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FF0000"/>
                </a:solidFill>
              </a:rPr>
              <a:t>USP – Notoriété, visibilité CSDA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FF0000"/>
                </a:solidFill>
              </a:rPr>
              <a:t>USP – Comité de rédaction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FF0000"/>
                </a:solidFill>
              </a:rPr>
              <a:t>USP – Prix du CSDA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FF0000"/>
                </a:solidFill>
              </a:rPr>
              <a:t>USP -  Portraits Bilan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Accès privilégié aux formations avec rabais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Ateliers ciblés Gouvernance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Evènements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Visibilité globale du CSDA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Réseautage H/F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Engagement pour la diversité dans les CA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F937DC2-7BFE-A140-AE1C-96BC5D0AF851}"/>
              </a:ext>
            </a:extLst>
          </p:cNvPr>
          <p:cNvSpPr txBox="1">
            <a:spLocks/>
          </p:cNvSpPr>
          <p:nvPr/>
        </p:nvSpPr>
        <p:spPr>
          <a:xfrm>
            <a:off x="9169170" y="354355"/>
            <a:ext cx="3009205" cy="3658441"/>
          </a:xfrm>
          <a:prstGeom prst="rect">
            <a:avLst/>
          </a:prstGeom>
          <a:solidFill>
            <a:srgbClr val="D3D3FF"/>
          </a:solidFill>
          <a:ln w="635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b="1" cap="small" dirty="0">
                <a:solidFill>
                  <a:srgbClr val="FF0000"/>
                </a:solidFill>
              </a:rPr>
              <a:t>Relation Membres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Charte éthique et responsabilité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Processus adhésion - bilan « Profil-administratrice »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Membres mettent à jour leurs données /</a:t>
            </a:r>
            <a:r>
              <a:rPr lang="fr-FR" sz="1500" i="1" dirty="0" err="1"/>
              <a:t>csda.ch</a:t>
            </a:r>
            <a:endParaRPr lang="fr-FR" sz="1500" i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Vérification des données /</a:t>
            </a:r>
            <a:r>
              <a:rPr lang="fr-FR" sz="1500" i="1" dirty="0" err="1"/>
              <a:t>csda.ch</a:t>
            </a:r>
            <a:endParaRPr lang="fr-FR" sz="1500" i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Approbation pour accès aux données /page </a:t>
            </a:r>
            <a:endParaRPr lang="fr-FR" sz="1500" i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Mention d’appartenance au CSDA /profil </a:t>
            </a:r>
            <a:r>
              <a:rPr lang="fr-FR" sz="1500" dirty="0" err="1"/>
              <a:t>Linked</a:t>
            </a:r>
            <a:r>
              <a:rPr lang="fr-FR" sz="1500" dirty="0"/>
              <a:t> in et lors de recrutement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Recommandations par les pairs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40CBE2-AC37-E848-AC74-DAAAAE669982}"/>
              </a:ext>
            </a:extLst>
          </p:cNvPr>
          <p:cNvSpPr txBox="1">
            <a:spLocks/>
          </p:cNvSpPr>
          <p:nvPr/>
        </p:nvSpPr>
        <p:spPr>
          <a:xfrm>
            <a:off x="3028013" y="3034058"/>
            <a:ext cx="3140393" cy="1957476"/>
          </a:xfrm>
          <a:prstGeom prst="rect">
            <a:avLst/>
          </a:prstGeom>
          <a:solidFill>
            <a:srgbClr val="DCFFE5"/>
          </a:solidFill>
          <a:ln w="635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500" b="1" cap="small" dirty="0">
                <a:solidFill>
                  <a:srgbClr val="FF0000"/>
                </a:solidFill>
              </a:rPr>
              <a:t>Ressources Clés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Comité actif et bénévole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Carnet d’adresses des CA suisses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Données membres /page internet (propriété membres)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Site internet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RH – secrétariat, mandats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Réseaux et réseaux sociaux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E77613E-BE48-674F-9F28-837910E7C7B6}"/>
              </a:ext>
            </a:extLst>
          </p:cNvPr>
          <p:cNvSpPr txBox="1">
            <a:spLocks/>
          </p:cNvSpPr>
          <p:nvPr/>
        </p:nvSpPr>
        <p:spPr>
          <a:xfrm>
            <a:off x="-2" y="4991534"/>
            <a:ext cx="6154783" cy="1866466"/>
          </a:xfrm>
          <a:prstGeom prst="rect">
            <a:avLst/>
          </a:prstGeom>
          <a:solidFill>
            <a:srgbClr val="FFD9E2"/>
          </a:solidFill>
          <a:ln w="635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b="1" cap="small" dirty="0">
                <a:solidFill>
                  <a:srgbClr val="FF0000"/>
                </a:solidFill>
                <a:latin typeface="+mj-lt"/>
              </a:rPr>
              <a:t>Structure des Coûts </a:t>
            </a:r>
            <a:r>
              <a:rPr lang="fr-FR" sz="1500" b="1" i="1" cap="small" dirty="0">
                <a:solidFill>
                  <a:srgbClr val="FF0000"/>
                </a:solidFill>
                <a:latin typeface="+mj-lt"/>
              </a:rPr>
              <a:t>- </a:t>
            </a:r>
            <a:r>
              <a:rPr lang="fr-FR" sz="1500" i="1" cap="small" dirty="0">
                <a:solidFill>
                  <a:srgbClr val="FF0000"/>
                </a:solidFill>
                <a:latin typeface="+mj-lt"/>
              </a:rPr>
              <a:t>Budget 2021 CHF 100’000.-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Taxe adhésion – bilan « Profil-administratrice 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Organisation Prix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Evènements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Mandat Comptabilité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Mandat marketing digital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Mandat Internet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Mandat secrétariat </a:t>
            </a:r>
            <a:endParaRPr lang="fr-FR" sz="15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2F487CC-D1F5-4B4D-BA52-0DD6F684F457}"/>
              </a:ext>
            </a:extLst>
          </p:cNvPr>
          <p:cNvSpPr txBox="1">
            <a:spLocks/>
          </p:cNvSpPr>
          <p:nvPr/>
        </p:nvSpPr>
        <p:spPr>
          <a:xfrm>
            <a:off x="6150561" y="5625193"/>
            <a:ext cx="6037218" cy="1232807"/>
          </a:xfrm>
          <a:prstGeom prst="rect">
            <a:avLst/>
          </a:prstGeom>
          <a:solidFill>
            <a:srgbClr val="BDF5EF"/>
          </a:solidFill>
          <a:ln w="635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500" b="1" cap="small" dirty="0">
                <a:solidFill>
                  <a:srgbClr val="FF0000"/>
                </a:solidFill>
              </a:rPr>
              <a:t>Flux des Revenus </a:t>
            </a:r>
            <a:r>
              <a:rPr lang="fr-FR" sz="1500" b="1" i="1" cap="small" dirty="0">
                <a:solidFill>
                  <a:srgbClr val="FF0000"/>
                </a:solidFill>
              </a:rPr>
              <a:t> -  </a:t>
            </a:r>
            <a:r>
              <a:rPr lang="fr-FR" sz="1500" i="1" cap="small" dirty="0">
                <a:solidFill>
                  <a:srgbClr val="FF0000"/>
                </a:solidFill>
              </a:rPr>
              <a:t>Budget 2021 CHF 100’000.-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Cotisations des membres et taxe adhésion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Inscription ateliers et évènements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Contribution organismes en recherche d’administratrice (sous contrat)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Sponsoring – Partenariat financier</a:t>
            </a:r>
            <a:endParaRPr lang="fr-FR" sz="1500" i="1" dirty="0">
              <a:solidFill>
                <a:srgbClr val="FF000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64760D9-8261-DA48-8789-9939BAA90A67}"/>
              </a:ext>
            </a:extLst>
          </p:cNvPr>
          <p:cNvSpPr txBox="1">
            <a:spLocks/>
          </p:cNvSpPr>
          <p:nvPr/>
        </p:nvSpPr>
        <p:spPr>
          <a:xfrm>
            <a:off x="9164951" y="4012796"/>
            <a:ext cx="3022828" cy="1622092"/>
          </a:xfrm>
          <a:prstGeom prst="rect">
            <a:avLst/>
          </a:prstGeom>
          <a:ln w="635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600" b="1" cap="small" dirty="0">
                <a:solidFill>
                  <a:srgbClr val="FF0000"/>
                </a:solidFill>
              </a:rPr>
              <a:t>Canaux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>
                <a:hlinkClick r:id="rId2"/>
              </a:rPr>
              <a:t>www.csda.ch</a:t>
            </a:r>
            <a:r>
              <a:rPr lang="fr-FR" sz="1600" dirty="0"/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Newsletter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 err="1"/>
              <a:t>Linked</a:t>
            </a:r>
            <a:r>
              <a:rPr lang="fr-FR" sz="1600" dirty="0"/>
              <a:t> 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Réseautage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Evènements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28CE98-786B-DB4B-8B1C-452AF2904F9D}"/>
              </a:ext>
            </a:extLst>
          </p:cNvPr>
          <p:cNvSpPr txBox="1"/>
          <p:nvPr/>
        </p:nvSpPr>
        <p:spPr>
          <a:xfrm>
            <a:off x="4446845" y="-12856"/>
            <a:ext cx="417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rgbClr val="FF0000"/>
                </a:solidFill>
              </a:rPr>
              <a:t>Modèle de Fonctionnement  </a:t>
            </a:r>
            <a:r>
              <a:rPr lang="fr-FR" b="1" dirty="0">
                <a:solidFill>
                  <a:srgbClr val="FF0000"/>
                </a:solidFill>
              </a:rPr>
              <a:t>-  CSDA 2021</a:t>
            </a:r>
          </a:p>
        </p:txBody>
      </p:sp>
    </p:spTree>
    <p:extLst>
      <p:ext uri="{BB962C8B-B14F-4D97-AF65-F5344CB8AC3E}">
        <p14:creationId xmlns:p14="http://schemas.microsoft.com/office/powerpoint/2010/main" val="305069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557391-7843-0541-A482-E43AFFF0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D16D21-48A8-4EB6-90B2-3C6B6359B3CC}"/>
              </a:ext>
            </a:extLst>
          </p:cNvPr>
          <p:cNvSpPr txBox="1"/>
          <p:nvPr/>
        </p:nvSpPr>
        <p:spPr>
          <a:xfrm>
            <a:off x="880225" y="2042160"/>
            <a:ext cx="115276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SzPct val="80000"/>
              <a:buFont typeface="+mj-lt"/>
              <a:buAutoNum type="arabicPeriod"/>
            </a:pPr>
            <a:r>
              <a:rPr lang="fr-FR" sz="2400" dirty="0"/>
              <a:t>Engagement pour plus de femmes dans les CA</a:t>
            </a:r>
            <a:endParaRPr lang="fr-CH" sz="2400" dirty="0"/>
          </a:p>
          <a:p>
            <a:pPr marL="457200" indent="-457200">
              <a:buSzPct val="80000"/>
              <a:buFont typeface="+mj-lt"/>
              <a:buAutoNum type="arabicPeriod"/>
            </a:pPr>
            <a:r>
              <a:rPr lang="fr-CH" sz="2400" dirty="0"/>
              <a:t>Aide au </a:t>
            </a:r>
            <a:r>
              <a:rPr lang="fr-CH" sz="2400" b="1" dirty="0"/>
              <a:t>recrutement </a:t>
            </a:r>
            <a:r>
              <a:rPr lang="fr-CH" sz="2400" dirty="0"/>
              <a:t>et </a:t>
            </a:r>
            <a:r>
              <a:rPr lang="fr-CH" sz="2400" b="1" dirty="0"/>
              <a:t>réseautage</a:t>
            </a:r>
          </a:p>
          <a:p>
            <a:pPr marL="457200" indent="-457200">
              <a:buSzPct val="80000"/>
              <a:buFont typeface="+mj-lt"/>
              <a:buAutoNum type="arabicPeriod"/>
            </a:pPr>
            <a:r>
              <a:rPr lang="fr-FR" sz="2400" b="1" dirty="0"/>
              <a:t>Visibilité individuelle </a:t>
            </a:r>
            <a:r>
              <a:rPr lang="fr-FR" sz="2400" dirty="0"/>
              <a:t>et </a:t>
            </a:r>
            <a:r>
              <a:rPr lang="fr-FR" sz="2400" b="1" dirty="0"/>
              <a:t>collective</a:t>
            </a:r>
          </a:p>
          <a:p>
            <a:pPr marL="457200" indent="-457200">
              <a:buSzPct val="80000"/>
              <a:buFont typeface="+mj-lt"/>
              <a:buAutoNum type="arabicPeriod"/>
            </a:pPr>
            <a:r>
              <a:rPr lang="fr-FR" sz="2400" dirty="0"/>
              <a:t>Visibilité de la </a:t>
            </a:r>
            <a:r>
              <a:rPr lang="fr-FR" sz="2400" b="1" dirty="0"/>
              <a:t>liste des membres </a:t>
            </a:r>
            <a:r>
              <a:rPr lang="fr-FR" sz="2400" dirty="0"/>
              <a:t>– usages interne et externe</a:t>
            </a:r>
          </a:p>
          <a:p>
            <a:pPr marL="1371600" lvl="2" indent="-457200">
              <a:buSzPct val="80000"/>
              <a:buFont typeface="Arial" panose="020B0604020202020204" pitchFamily="34" charset="0"/>
              <a:buChar char="•"/>
            </a:pPr>
            <a:r>
              <a:rPr lang="fr-FR" sz="2400" b="1" dirty="0"/>
              <a:t>accès </a:t>
            </a:r>
            <a:r>
              <a:rPr lang="fr-FR" sz="2400" dirty="0"/>
              <a:t>par des recruteurs, des présidents ou membres de CA </a:t>
            </a:r>
          </a:p>
          <a:p>
            <a:pPr marL="457200" indent="-457200">
              <a:buSzPct val="80000"/>
              <a:buFont typeface="+mj-lt"/>
              <a:buAutoNum type="arabicPeriod"/>
            </a:pPr>
            <a:r>
              <a:rPr lang="fr-FR" sz="2400" b="1" dirty="0"/>
              <a:t>Transparence</a:t>
            </a:r>
            <a:r>
              <a:rPr lang="fr-FR" sz="2400" dirty="0"/>
              <a:t> liée à la recherche de mandats</a:t>
            </a:r>
            <a:endParaRPr lang="fr-FR" sz="2400" i="1" dirty="0">
              <a:solidFill>
                <a:srgbClr val="FF0000"/>
              </a:solidFill>
            </a:endParaRPr>
          </a:p>
          <a:p>
            <a:pPr marL="457200" indent="-457200">
              <a:buSzPct val="80000"/>
              <a:buFont typeface="+mj-lt"/>
              <a:buAutoNum type="arabicPeriod"/>
            </a:pPr>
            <a:r>
              <a:rPr lang="fr-FR" sz="2400" b="1" dirty="0"/>
              <a:t>Retour sur investissement</a:t>
            </a:r>
            <a:r>
              <a:rPr lang="fr-FR" sz="2400" dirty="0"/>
              <a:t> des cotisations</a:t>
            </a:r>
          </a:p>
          <a:p>
            <a:pPr marL="457200" indent="-457200">
              <a:buSzPct val="80000"/>
              <a:buFont typeface="+mj-lt"/>
              <a:buAutoNum type="arabicPeriod"/>
            </a:pPr>
            <a:r>
              <a:rPr lang="fr-FR" sz="2400" b="1" dirty="0"/>
              <a:t>Crédibilité du Cercle </a:t>
            </a:r>
            <a:endParaRPr lang="fr-FR" sz="2400" dirty="0"/>
          </a:p>
          <a:p>
            <a:pPr marL="1371600" lvl="2" indent="-457200">
              <a:buSzPct val="80000"/>
              <a:buFont typeface="Arial" panose="020B0604020202020204" pitchFamily="34" charset="0"/>
              <a:buChar char="•"/>
            </a:pPr>
            <a:r>
              <a:rPr lang="fr-FR" sz="2400" dirty="0"/>
              <a:t>question de la présence des femmes non-administratrices au CSDA</a:t>
            </a:r>
            <a:endParaRPr lang="fr-CH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B7228E-86E7-BB4E-A9EA-EE90356A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897DF9EE-B015-324F-AC64-08BDD4F66864}"/>
              </a:ext>
            </a:extLst>
          </p:cNvPr>
          <p:cNvSpPr txBox="1">
            <a:spLocks/>
          </p:cNvSpPr>
          <p:nvPr/>
        </p:nvSpPr>
        <p:spPr>
          <a:xfrm>
            <a:off x="335280" y="566382"/>
            <a:ext cx="9540239" cy="1475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arabicPeriod" startAt="16"/>
            </a:pPr>
            <a:r>
              <a:rPr lang="fr-CH" sz="2800" b="1" cap="small" dirty="0">
                <a:latin typeface="+mj-lt"/>
              </a:rPr>
              <a:t>CSDA - Modèle de Fonctionnement 2021</a:t>
            </a:r>
            <a:endParaRPr lang="fr-CH" sz="1200" b="1" cap="small" dirty="0">
              <a:latin typeface="+mj-lt"/>
            </a:endParaRPr>
          </a:p>
          <a:p>
            <a:pPr algn="l"/>
            <a:r>
              <a:rPr lang="fr-CH" sz="2800" b="1" cap="small" dirty="0">
                <a:latin typeface="+mj-lt"/>
              </a:rPr>
              <a:t>      Souhaits issus du Sondage «Visibilité» (synthèse)</a:t>
            </a:r>
          </a:p>
          <a:p>
            <a:pPr algn="l"/>
            <a:endParaRPr lang="fr-CH" sz="1400" b="1" cap="small" dirty="0">
              <a:latin typeface="+mj-lt"/>
            </a:endParaRP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988FA6BF-CB41-F743-BE99-710E4DBE05B1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Dominique </a:t>
            </a:r>
            <a:r>
              <a:rPr lang="en-GB" dirty="0" err="1"/>
              <a:t>Faesch</a:t>
            </a:r>
            <a:endParaRPr lang="fr-FR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7FE742C6-6399-5C44-AE27-4F5EB4954055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007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622" y="-477626"/>
            <a:ext cx="12006378" cy="7921413"/>
          </a:xfrm>
        </p:spPr>
        <p:txBody>
          <a:bodyPr>
            <a:noAutofit/>
          </a:bodyPr>
          <a:lstStyle/>
          <a:p>
            <a:endParaRPr lang="fr-FR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cap="sm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Propositions d’évolution pour répondre à ces attentes</a:t>
            </a:r>
          </a:p>
          <a:p>
            <a:pPr marL="0" indent="0">
              <a:buNone/>
            </a:pPr>
            <a:r>
              <a:rPr lang="fr-FR" sz="1100" cap="sm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Création d’un listing pour publication de statistiques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  -   profils de nos membres </a:t>
            </a:r>
            <a:r>
              <a:rPr lang="fr-FR" sz="2400" b="1" baseline="30000" dirty="0">
                <a:solidFill>
                  <a:srgbClr val="FF0000"/>
                </a:solidFill>
              </a:rPr>
              <a:t>1</a:t>
            </a:r>
            <a:endParaRPr lang="fr-FR" sz="2000" b="1" baseline="30000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Amélioration de la liste des membres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sur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</a:rPr>
              <a:t>csda.ch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(à compléter par les membres) </a:t>
            </a:r>
            <a:r>
              <a:rPr lang="fr-FR" sz="2400" b="1" baseline="30000" dirty="0">
                <a:solidFill>
                  <a:srgbClr val="FF0000"/>
                </a:solidFill>
              </a:rPr>
              <a:t>3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Communication proactive </a:t>
            </a:r>
            <a:r>
              <a:rPr lang="fr-FR" sz="2000" b="1" baseline="30000" dirty="0">
                <a:solidFill>
                  <a:srgbClr val="FF0000"/>
                </a:solidFill>
              </a:rPr>
              <a:t>4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Autorisation individuelle par les membres d’accès à leurs données sur </a:t>
            </a:r>
            <a:r>
              <a:rPr lang="fr-FR" sz="1800" b="1" i="1" dirty="0" err="1">
                <a:solidFill>
                  <a:schemeClr val="accent1">
                    <a:lumMod val="75000"/>
                  </a:schemeClr>
                </a:solidFill>
              </a:rPr>
              <a:t>csda.ch</a:t>
            </a:r>
            <a:r>
              <a:rPr lang="fr-FR" sz="1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pour les organismes en recherche d’administratrices, liés par contrat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Accessibilité de la liste membres sur </a:t>
            </a:r>
            <a:r>
              <a:rPr lang="fr-FR" sz="1800" b="1" i="1" dirty="0" err="1">
                <a:solidFill>
                  <a:schemeClr val="accent1">
                    <a:lumMod val="75000"/>
                  </a:schemeClr>
                </a:solidFill>
              </a:rPr>
              <a:t>csda.ch</a:t>
            </a:r>
            <a:r>
              <a:rPr lang="fr-FR" sz="1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</a:rPr>
              <a:t>(autorisation contractuelle à organismes en recherche d’administratrices)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Processus d’adhésion pour les nouvelles membres et gestion des données </a:t>
            </a:r>
            <a:r>
              <a:rPr lang="fr-FR" sz="2400" b="1" baseline="30000" dirty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fr-FR" sz="2000" b="1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sz="2000" b="1" i="1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Adaptation du mandat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B2W (puis son repreneur), selon le nouveau processus d’adhésion. Mission du recruteur :  Bilans « Profil-administratrice ». Conseils et informations quant au processus de postulation.</a:t>
            </a:r>
            <a:r>
              <a:rPr lang="fr-FR" sz="2400" b="1" baseline="30000" dirty="0">
                <a:solidFill>
                  <a:srgbClr val="FF0000"/>
                </a:solidFill>
              </a:rPr>
              <a:t>2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Plusieurs recruteurs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spécialisés sont recommandés et invités aux évènements publics </a:t>
            </a:r>
            <a:r>
              <a:rPr lang="fr-FR" sz="2400" b="1" baseline="30000" dirty="0">
                <a:solidFill>
                  <a:srgbClr val="FF0000"/>
                </a:solidFill>
              </a:rPr>
              <a:t>2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Organisation de rencontres sectorielles avec administrateurs </a:t>
            </a:r>
            <a:r>
              <a:rPr lang="fr-FR" sz="2400" b="1" baseline="30000" dirty="0">
                <a:solidFill>
                  <a:srgbClr val="FF0000"/>
                </a:solidFill>
              </a:rPr>
              <a:t>2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Annonces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de mandats CA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transmises aux membres </a:t>
            </a:r>
            <a:r>
              <a:rPr lang="fr-FR" sz="2400" b="1" baseline="30000" dirty="0">
                <a:solidFill>
                  <a:srgbClr val="FF0000"/>
                </a:solidFill>
              </a:rPr>
              <a:t>2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Création d’un comité consultatif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avec présidents de CA </a:t>
            </a:r>
            <a:r>
              <a:rPr lang="fr-FR" sz="2400" b="1" baseline="30000" dirty="0">
                <a:solidFill>
                  <a:srgbClr val="FF0000"/>
                </a:solidFill>
              </a:rPr>
              <a:t>2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Recherche de soutien financier supplémentaire </a:t>
            </a:r>
            <a:r>
              <a:rPr lang="fr-FR" sz="2400" b="1" baseline="30000" dirty="0">
                <a:solidFill>
                  <a:srgbClr val="FF0000"/>
                </a:solidFill>
              </a:rPr>
              <a:t>4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Le Comité se dote d’un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secrétariat professionnel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, permanent à temps partiel </a:t>
            </a:r>
            <a:r>
              <a:rPr lang="fr-FR" sz="2400" b="1" baseline="30000" dirty="0">
                <a:solidFill>
                  <a:srgbClr val="FF0000"/>
                </a:solidFill>
              </a:rPr>
              <a:t>6</a:t>
            </a:r>
            <a:endParaRPr lang="fr-FR" sz="2000" dirty="0">
              <a:solidFill>
                <a:srgbClr val="FF0000"/>
              </a:solidFill>
            </a:endParaRPr>
          </a:p>
          <a:p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endParaRPr lang="fr-FR" sz="1800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379D65AD-13CB-574F-91E3-F8AFCB405311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07.09.2020AG – Dominique </a:t>
            </a:r>
            <a:r>
              <a:rPr lang="en-GB" dirty="0" err="1"/>
              <a:t>Faesch</a:t>
            </a:r>
            <a:endParaRPr lang="fr-FR" dirty="0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CA34F88-B356-6443-86B2-64949A95AF7C}"/>
              </a:ext>
            </a:extLst>
          </p:cNvPr>
          <p:cNvSpPr txBox="1">
            <a:spLocks/>
          </p:cNvSpPr>
          <p:nvPr/>
        </p:nvSpPr>
        <p:spPr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76C119D7-8A27-1847-AD17-3968A4E91F52}"/>
              </a:ext>
            </a:extLst>
          </p:cNvPr>
          <p:cNvSpPr txBox="1">
            <a:spLocks/>
          </p:cNvSpPr>
          <p:nvPr/>
        </p:nvSpPr>
        <p:spPr>
          <a:xfrm>
            <a:off x="11653838" y="66452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3299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6EC736AD-A488-5D4B-85A3-2CF2B12969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7678863"/>
              </p:ext>
            </p:extLst>
          </p:nvPr>
        </p:nvGraphicFramePr>
        <p:xfrm>
          <a:off x="189725" y="402621"/>
          <a:ext cx="11811775" cy="5983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772">
                  <a:extLst>
                    <a:ext uri="{9D8B030D-6E8A-4147-A177-3AD203B41FA5}">
                      <a16:colId xmlns:a16="http://schemas.microsoft.com/office/drawing/2014/main" val="3825676601"/>
                    </a:ext>
                  </a:extLst>
                </a:gridCol>
                <a:gridCol w="6949003">
                  <a:extLst>
                    <a:ext uri="{9D8B030D-6E8A-4147-A177-3AD203B41FA5}">
                      <a16:colId xmlns:a16="http://schemas.microsoft.com/office/drawing/2014/main" val="4026311279"/>
                    </a:ext>
                  </a:extLst>
                </a:gridCol>
              </a:tblGrid>
              <a:tr h="4696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0" cap="small" dirty="0">
                          <a:solidFill>
                            <a:schemeClr val="bg1"/>
                          </a:solidFill>
                          <a:latin typeface="+mj-lt"/>
                        </a:rPr>
                        <a:t>Propositions d’évolution pour répondre à vos attentes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33803"/>
                  </a:ext>
                </a:extLst>
              </a:tr>
              <a:tr h="402694">
                <a:tc>
                  <a:txBody>
                    <a:bodyPr/>
                    <a:lstStyle/>
                    <a:p>
                      <a:pPr marL="0" indent="0">
                        <a:buSzPct val="80000"/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 Engagement pour plus de femmes dans les CA</a:t>
                      </a:r>
                      <a:endParaRPr lang="fr-CH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Publications statistiques </a:t>
                      </a:r>
                      <a:r>
                        <a:rPr lang="fr-FR" sz="1800" i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anonymisées</a:t>
                      </a: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quant aux profils de nos membres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618347"/>
                  </a:ext>
                </a:extLst>
              </a:tr>
              <a:tr h="1415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2. Aide au recrutement et réseautage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Rencontres sectorielles</a:t>
                      </a:r>
                    </a:p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Comité consultatif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Recruteurs spécialisés recommandés – invités aux évènements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Poursuite des bilans « Profil-administratrice » et conseils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Annonces de mandats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6150759"/>
                  </a:ext>
                </a:extLst>
              </a:tr>
              <a:tr h="402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 Visibilité individuelle et collective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Amélioration liste des membres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5915828"/>
                  </a:ext>
                </a:extLst>
              </a:tr>
              <a:tr h="1415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 Visibilité de la liste des membres  - accès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Autorisation pour accès à la liste des membres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Liste des membres accessibles à organismes en recherche d’administratrices (sur contrat)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Communication proactive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Recherche soutiens financiers supplémentaires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515228"/>
                  </a:ext>
                </a:extLst>
              </a:tr>
              <a:tr h="543515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5. Transparence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Modèle de fonctionnement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5101404"/>
                  </a:ext>
                </a:extLst>
              </a:tr>
              <a:tr h="456642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6. Retour sur investissement des cotisations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Modèle de fonctionnement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8169331"/>
                  </a:ext>
                </a:extLst>
              </a:tr>
              <a:tr h="782579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7. Crédibilité du CSDA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Processus adhésion et gestion des données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Comité de Rédaction et publication d’articles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2591544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12D99D-E9C9-E946-BC0C-72C803EB8231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Diane Reinhard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23767D88-80DD-A14A-B465-CA49409703D4}"/>
              </a:ext>
            </a:extLst>
          </p:cNvPr>
          <p:cNvSpPr txBox="1">
            <a:spLocks/>
          </p:cNvSpPr>
          <p:nvPr/>
        </p:nvSpPr>
        <p:spPr bwMode="auto"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901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462CB9-E57E-A549-9F10-7A106BF592E9}"/>
              </a:ext>
            </a:extLst>
          </p:cNvPr>
          <p:cNvSpPr txBox="1"/>
          <p:nvPr/>
        </p:nvSpPr>
        <p:spPr>
          <a:xfrm>
            <a:off x="623392" y="455636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800" cap="small" dirty="0"/>
              <a:t>     Ateliers 2019</a:t>
            </a:r>
            <a:endParaRPr lang="fr-FR" sz="4000" b="1" cap="small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2D1539-8DD1-954D-9FBD-4DD8A7778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17000" y="-9038"/>
            <a:ext cx="3175000" cy="1905000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244048FD-7316-DD44-9234-6924FE360681}"/>
              </a:ext>
            </a:extLst>
          </p:cNvPr>
          <p:cNvSpPr txBox="1">
            <a:spLocks/>
          </p:cNvSpPr>
          <p:nvPr/>
        </p:nvSpPr>
        <p:spPr bwMode="auto">
          <a:xfrm>
            <a:off x="4197868" y="6479132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Marie de </a:t>
            </a:r>
            <a:r>
              <a:rPr lang="en-GB" dirty="0" err="1"/>
              <a:t>Freminville</a:t>
            </a:r>
            <a:r>
              <a:rPr lang="en-GB" dirty="0"/>
              <a:t> et Nathalie Feingold</a:t>
            </a:r>
            <a:endParaRPr lang="fr-FR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8AFF8613-D373-E54E-93AD-0D5F6A894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663" y="6362245"/>
            <a:ext cx="385761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5</a:t>
            </a:fld>
            <a:endParaRPr lang="fr-FR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412814"/>
              </p:ext>
            </p:extLst>
          </p:nvPr>
        </p:nvGraphicFramePr>
        <p:xfrm>
          <a:off x="623392" y="1825134"/>
          <a:ext cx="11035152" cy="4175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1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0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3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3537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fr-FR" sz="24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Renforcer ses compétences contributives</a:t>
                      </a:r>
                      <a:endParaRPr lang="fr-FR" sz="2400" b="0" i="0" u="none" strike="noStrike" noProof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fr-FR" sz="1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400" b="0" i="0" u="none" strike="noStrike" cap="small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intervenant</a:t>
                      </a:r>
                      <a:r>
                        <a:rPr lang="fr-CH" sz="2400" b="0" i="0" u="none" strike="noStrike" cap="non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CH" sz="2400" b="0" i="0" u="none" strike="noStrike" cap="small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es</a:t>
                      </a:r>
                      <a:endParaRPr lang="fr-CH" sz="2400" b="1" i="0" u="none" strike="noStrike" cap="small" baseline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740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dirty="0">
                          <a:latin typeface="+mn-lt"/>
                          <a:cs typeface="Calibri"/>
                        </a:rPr>
                        <a:t>1</a:t>
                      </a:r>
                      <a:r>
                        <a:rPr lang="fr-CH" sz="1900" baseline="30000" dirty="0">
                          <a:latin typeface="+mn-lt"/>
                          <a:cs typeface="Calibri"/>
                        </a:rPr>
                        <a:t>er</a:t>
                      </a:r>
                      <a:r>
                        <a:rPr lang="fr-CH" sz="1900" dirty="0">
                          <a:latin typeface="+mn-lt"/>
                          <a:cs typeface="Calibri"/>
                        </a:rPr>
                        <a:t> février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900" dirty="0">
                          <a:latin typeface="+mn-lt"/>
                          <a:cs typeface="Calibri"/>
                        </a:rPr>
                        <a:t> Stratégie de postulation dans les CA, CVCI, Lausanne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900" dirty="0">
                          <a:latin typeface="+mn-lt"/>
                          <a:cs typeface="Calibri"/>
                        </a:rPr>
                        <a:t> Diane Reinhard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8064">
                <a:tc>
                  <a:txBody>
                    <a:bodyPr/>
                    <a:lstStyle/>
                    <a:p>
                      <a:pPr algn="ctr"/>
                      <a:r>
                        <a:rPr lang="fr-CH" sz="1900" dirty="0"/>
                        <a:t>8 mars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dirty="0">
                          <a:cs typeface="Calibri"/>
                        </a:rPr>
                        <a:t> L'influence, le pouvoir, forces contributives majeures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dirty="0">
                          <a:cs typeface="Calibri"/>
                        </a:rPr>
                        <a:t> au sein d'un CA, FER, Genève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t" latinLnBrk="0" hangingPunct="1">
                        <a:buNone/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/>
                        </a:rPr>
                        <a:t> Normand Lessard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936278"/>
                  </a:ext>
                </a:extLst>
              </a:tr>
              <a:tr h="353303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0" i="0" u="none" strike="noStrike" dirty="0">
                          <a:effectLst/>
                        </a:rPr>
                        <a:t>19 mars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900" b="0" i="0" u="none" strike="noStrike" dirty="0">
                          <a:effectLst/>
                        </a:rPr>
                        <a:t> Confiance et responsabilité numérique,</a:t>
                      </a:r>
                      <a:r>
                        <a:rPr lang="fr-FR" sz="1900" b="0" i="0" u="none" strike="noStrike" baseline="0" dirty="0">
                          <a:effectLst/>
                        </a:rPr>
                        <a:t> FER, Genève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t" latinLnBrk="0" hangingPunct="1">
                        <a:buNone/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/>
                        </a:rPr>
                        <a:t> Marie de Fréminville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8997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 août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dirty="0">
                          <a:solidFill>
                            <a:schemeClr val="tx1"/>
                          </a:solidFill>
                        </a:rPr>
                        <a:t> Atelier </a:t>
                      </a:r>
                      <a:r>
                        <a:rPr lang="fr-FR" sz="1900" i="1" dirty="0" err="1">
                          <a:solidFill>
                            <a:schemeClr val="tx1"/>
                          </a:solidFill>
                        </a:rPr>
                        <a:t>Fotoshooting</a:t>
                      </a:r>
                      <a:r>
                        <a:rPr lang="fr-FR" sz="1900" dirty="0">
                          <a:solidFill>
                            <a:schemeClr val="tx1"/>
                          </a:solidFill>
                        </a:rPr>
                        <a:t>, CVCI, Lausanne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t" latinLnBrk="0" hangingPunct="1">
                        <a:buNone/>
                      </a:pPr>
                      <a:r>
                        <a:rPr lang="fr-CH" sz="1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Christophe </a:t>
                      </a:r>
                      <a:r>
                        <a:rPr lang="fr-CH" sz="1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Seheni</a:t>
                      </a:r>
                      <a:r>
                        <a:rPr lang="fr-CH" sz="1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– Nathalie </a:t>
                      </a:r>
                      <a:r>
                        <a:rPr lang="fr-CH" sz="1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Feingold</a:t>
                      </a:r>
                      <a:endParaRPr lang="fr-CH" sz="1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3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900" b="0" i="0" u="none" strike="noStrike" dirty="0">
                          <a:effectLst/>
                        </a:rPr>
                        <a:t>2 novembre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900" i="1" dirty="0"/>
                        <a:t> </a:t>
                      </a:r>
                      <a:r>
                        <a:rPr lang="fr-CH" sz="1900" i="1" dirty="0" err="1"/>
                        <a:t>Mediatraining</a:t>
                      </a:r>
                      <a:r>
                        <a:rPr lang="fr-CH" sz="1900" dirty="0"/>
                        <a:t>, Lausanne (Business </a:t>
                      </a:r>
                      <a:r>
                        <a:rPr lang="fr-CH" sz="1900" dirty="0" err="1"/>
                        <a:t>School</a:t>
                      </a:r>
                      <a:r>
                        <a:rPr lang="fr-CH" sz="1900" dirty="0"/>
                        <a:t>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/>
                        </a:rPr>
                        <a:t> Romaine Jean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499157"/>
                  </a:ext>
                </a:extLst>
              </a:tr>
              <a:tr h="628997">
                <a:tc>
                  <a:txBody>
                    <a:bodyPr/>
                    <a:lstStyle/>
                    <a:p>
                      <a:pPr algn="ctr" fontAlgn="t"/>
                      <a:r>
                        <a:rPr lang="fr-CH" sz="1900" b="0" i="0" u="none" strike="noStrike" dirty="0">
                          <a:effectLst/>
                        </a:rPr>
                        <a:t>18 novembre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dirty="0"/>
                        <a:t> Exercer le mandat d’administratrice avec professionnalisme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dirty="0"/>
                        <a:t> et succès, FER, Genève</a:t>
                      </a:r>
                      <a:endParaRPr lang="fr-CH" sz="19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900" dirty="0"/>
                        <a:t> Cabinet Visconti</a:t>
                      </a:r>
                      <a:endParaRPr lang="fr-CH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521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9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09600" y="1915380"/>
            <a:ext cx="10972800" cy="3647425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2CE03A99-91C5-804F-82D9-AF5FA1780265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Diane Reinhard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BE7FC5BF-647D-2E4E-ACD0-9D8F4BA2B928}"/>
              </a:ext>
            </a:extLst>
          </p:cNvPr>
          <p:cNvSpPr txBox="1">
            <a:spLocks/>
          </p:cNvSpPr>
          <p:nvPr/>
        </p:nvSpPr>
        <p:spPr bwMode="auto"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5DFEB5A-579F-8A43-9C72-D5EB161E1319}"/>
              </a:ext>
            </a:extLst>
          </p:cNvPr>
          <p:cNvSpPr txBox="1">
            <a:spLocks/>
          </p:cNvSpPr>
          <p:nvPr/>
        </p:nvSpPr>
        <p:spPr bwMode="auto">
          <a:xfrm>
            <a:off x="699578" y="548680"/>
            <a:ext cx="8429181" cy="131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4700" b="1" cap="small" dirty="0"/>
              <a:t>16. Modèle de fonctionnement</a:t>
            </a:r>
          </a:p>
          <a:p>
            <a:pPr>
              <a:defRPr/>
            </a:pPr>
            <a:br>
              <a:rPr lang="fr-FR" sz="1800" dirty="0"/>
            </a:br>
            <a:r>
              <a:rPr lang="fr-FR" sz="1800" dirty="0"/>
              <a:t>     </a:t>
            </a:r>
            <a:br>
              <a:rPr lang="fr-FR" sz="2933" dirty="0"/>
            </a:br>
            <a:r>
              <a:rPr lang="fr-FR" sz="2933" dirty="0"/>
              <a:t>        </a:t>
            </a:r>
            <a:r>
              <a:rPr lang="fr-FR" sz="3100" dirty="0"/>
              <a:t> </a:t>
            </a:r>
            <a:r>
              <a:rPr lang="fr-FR" sz="4100" dirty="0"/>
              <a:t>Board2win SA  -  CSDA</a:t>
            </a:r>
            <a:br>
              <a:rPr lang="fr-FR" sz="4100" dirty="0"/>
            </a:br>
            <a:endParaRPr lang="fr-CH" sz="41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F9353C7-A93F-3942-B1C1-E7240D2B9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17000" y="1038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06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99579" y="2010074"/>
            <a:ext cx="11343051" cy="427707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fr-CH" sz="2133" dirty="0"/>
              <a:t>Usages des données du Bilan Profil-Administratrice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CH" sz="1400" dirty="0"/>
          </a:p>
          <a:p>
            <a:pPr lvl="1">
              <a:lnSpc>
                <a:spcPct val="90000"/>
              </a:lnSpc>
              <a:defRPr/>
            </a:pPr>
            <a:r>
              <a:rPr lang="fr-CH" sz="1733" dirty="0">
                <a:solidFill>
                  <a:srgbClr val="FF0000"/>
                </a:solidFill>
              </a:rPr>
              <a:t>1 niveau Strictement confidentiel </a:t>
            </a:r>
            <a:endParaRPr sz="2667" dirty="0"/>
          </a:p>
          <a:p>
            <a:pPr lvl="2">
              <a:lnSpc>
                <a:spcPct val="90000"/>
              </a:lnSpc>
              <a:defRPr/>
            </a:pPr>
            <a:r>
              <a:rPr lang="fr-CH" sz="1733" dirty="0"/>
              <a:t>contenu détaillé, propriété de chaque membre</a:t>
            </a:r>
            <a:endParaRPr sz="2533" dirty="0"/>
          </a:p>
          <a:p>
            <a:pPr lvl="2">
              <a:lnSpc>
                <a:spcPct val="90000"/>
              </a:lnSpc>
              <a:defRPr/>
            </a:pPr>
            <a:endParaRPr lang="fr-CH" sz="1733" dirty="0"/>
          </a:p>
          <a:p>
            <a:pPr lvl="1">
              <a:lnSpc>
                <a:spcPct val="90000"/>
              </a:lnSpc>
              <a:defRPr/>
            </a:pPr>
            <a:r>
              <a:rPr lang="fr-CH" sz="1733" dirty="0">
                <a:solidFill>
                  <a:srgbClr val="00B050"/>
                </a:solidFill>
              </a:rPr>
              <a:t>1 niveau coordonnées non confidentiel, </a:t>
            </a:r>
            <a:r>
              <a:rPr lang="fr-CH" sz="1733" dirty="0"/>
              <a:t>nom, prénom, adresse de facturation, mail, tel</a:t>
            </a:r>
            <a:endParaRPr sz="2667" dirty="0"/>
          </a:p>
          <a:p>
            <a:pPr lvl="1">
              <a:lnSpc>
                <a:spcPct val="90000"/>
              </a:lnSpc>
              <a:defRPr/>
            </a:pPr>
            <a:r>
              <a:rPr lang="fr-CH" sz="1733" dirty="0">
                <a:solidFill>
                  <a:srgbClr val="00B050"/>
                </a:solidFill>
              </a:rPr>
              <a:t>1 niveau </a:t>
            </a:r>
            <a:r>
              <a:rPr lang="fr-CH" sz="1733" i="1" dirty="0" err="1">
                <a:solidFill>
                  <a:srgbClr val="00B050"/>
                </a:solidFill>
              </a:rPr>
              <a:t>anonymisé</a:t>
            </a:r>
            <a:r>
              <a:rPr lang="fr-CH" sz="1733" dirty="0">
                <a:solidFill>
                  <a:srgbClr val="00B050"/>
                </a:solidFill>
              </a:rPr>
              <a:t>, </a:t>
            </a:r>
            <a:r>
              <a:rPr lang="fr-CH" sz="1733" dirty="0"/>
              <a:t>une partie des critères du bilan sans détail</a:t>
            </a:r>
            <a:endParaRPr sz="2667" dirty="0"/>
          </a:p>
          <a:p>
            <a:pPr lvl="2">
              <a:lnSpc>
                <a:spcPct val="90000"/>
              </a:lnSpc>
              <a:defRPr/>
            </a:pPr>
            <a:r>
              <a:rPr lang="fr-CH" sz="1733" dirty="0"/>
              <a:t>accessible au comité à des fins statistiques et de communication </a:t>
            </a:r>
            <a:endParaRPr sz="2533" dirty="0"/>
          </a:p>
          <a:p>
            <a:pPr lvl="2">
              <a:lnSpc>
                <a:spcPct val="90000"/>
              </a:lnSpc>
              <a:defRPr/>
            </a:pPr>
            <a:endParaRPr lang="fr-CH" sz="1733" dirty="0"/>
          </a:p>
          <a:p>
            <a:pPr lvl="1">
              <a:lnSpc>
                <a:spcPct val="90000"/>
              </a:lnSpc>
              <a:defRPr/>
            </a:pPr>
            <a:r>
              <a:rPr lang="fr-CH" sz="1733" dirty="0">
                <a:solidFill>
                  <a:srgbClr val="FF9900"/>
                </a:solidFill>
              </a:rPr>
              <a:t>1 niveau géré par les membres</a:t>
            </a:r>
            <a:r>
              <a:rPr lang="fr-CH" sz="1733" dirty="0"/>
              <a:t>, semi-confidentiel</a:t>
            </a:r>
            <a:endParaRPr sz="2667" dirty="0"/>
          </a:p>
          <a:p>
            <a:pPr lvl="2">
              <a:lnSpc>
                <a:spcPct val="90000"/>
              </a:lnSpc>
              <a:defRPr/>
            </a:pPr>
            <a:r>
              <a:rPr lang="fr-CH" sz="1733" dirty="0"/>
              <a:t>Liste des membres sur </a:t>
            </a:r>
            <a:r>
              <a:rPr lang="fr-CH" sz="1733" dirty="0" err="1"/>
              <a:t>csda.ch</a:t>
            </a:r>
            <a:r>
              <a:rPr lang="fr-CH" sz="1733" dirty="0"/>
              <a:t>, accessible sur login</a:t>
            </a:r>
            <a:endParaRPr sz="2533" dirty="0"/>
          </a:p>
          <a:p>
            <a:pPr marL="0" indent="0">
              <a:buNone/>
              <a:defRPr/>
            </a:pPr>
            <a:endParaRPr lang="fr-CH" sz="2133" dirty="0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1A7DB64B-FF04-9546-BE04-98E86BC805D3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Diane Reinhard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0ED892F3-3331-844F-BFDB-D2C8B7737E2E}"/>
              </a:ext>
            </a:extLst>
          </p:cNvPr>
          <p:cNvSpPr txBox="1">
            <a:spLocks/>
          </p:cNvSpPr>
          <p:nvPr/>
        </p:nvSpPr>
        <p:spPr bwMode="auto"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FD13DD3-B5FE-D149-B568-54F3911A78A6}"/>
              </a:ext>
            </a:extLst>
          </p:cNvPr>
          <p:cNvSpPr txBox="1">
            <a:spLocks/>
          </p:cNvSpPr>
          <p:nvPr/>
        </p:nvSpPr>
        <p:spPr bwMode="auto">
          <a:xfrm>
            <a:off x="699579" y="548680"/>
            <a:ext cx="7421532" cy="1523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 b="1" cap="small" dirty="0"/>
              <a:t>16. Modèle de fonctionnement</a:t>
            </a:r>
          </a:p>
          <a:p>
            <a:pPr>
              <a:defRPr/>
            </a:pPr>
            <a:br>
              <a:rPr lang="fr-FR" sz="1800" dirty="0"/>
            </a:br>
            <a:r>
              <a:rPr lang="fr-FR" sz="1800" dirty="0"/>
              <a:t>     </a:t>
            </a:r>
            <a:br>
              <a:rPr lang="fr-FR" sz="2933" dirty="0"/>
            </a:br>
            <a:r>
              <a:rPr lang="fr-FR" sz="3300" dirty="0"/>
              <a:t>         </a:t>
            </a:r>
            <a:r>
              <a:rPr lang="fr-FR" sz="3100" cap="small" dirty="0"/>
              <a:t>Gestion et confidentialité des données</a:t>
            </a:r>
            <a:br>
              <a:rPr lang="fr-FR" sz="2933" dirty="0"/>
            </a:br>
            <a:endParaRPr lang="fr-CH" sz="2933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1CA5A7-7DEB-5E4D-91C1-CBF267C79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-3809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22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2179359"/>
            <a:ext cx="13142803" cy="4158111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D39281E8-6FD1-404F-81ED-4B3FC62B863F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Diane Reinhard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95F354CA-D019-9D41-AAF5-CA6C343E6293}"/>
              </a:ext>
            </a:extLst>
          </p:cNvPr>
          <p:cNvSpPr txBox="1">
            <a:spLocks/>
          </p:cNvSpPr>
          <p:nvPr/>
        </p:nvSpPr>
        <p:spPr bwMode="auto"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F406C3D-0E61-EA4F-9290-4E1C7E51CC14}"/>
              </a:ext>
            </a:extLst>
          </p:cNvPr>
          <p:cNvSpPr txBox="1">
            <a:spLocks/>
          </p:cNvSpPr>
          <p:nvPr/>
        </p:nvSpPr>
        <p:spPr bwMode="auto">
          <a:xfrm>
            <a:off x="699579" y="548680"/>
            <a:ext cx="7421532" cy="1523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 b="1" cap="small" dirty="0"/>
              <a:t>16. Modèle de fonctionnement</a:t>
            </a:r>
          </a:p>
          <a:p>
            <a:pPr>
              <a:defRPr/>
            </a:pPr>
            <a:br>
              <a:rPr lang="fr-FR" sz="1800" dirty="0"/>
            </a:br>
            <a:r>
              <a:rPr lang="fr-FR" sz="1800" dirty="0"/>
              <a:t>     </a:t>
            </a:r>
            <a:br>
              <a:rPr lang="fr-FR" sz="2933" dirty="0"/>
            </a:br>
            <a:r>
              <a:rPr lang="fr-FR" sz="2933" dirty="0"/>
              <a:t>         </a:t>
            </a:r>
            <a:r>
              <a:rPr lang="fr-FR" sz="3100" cap="small" dirty="0"/>
              <a:t>confidentialité des données</a:t>
            </a:r>
            <a:br>
              <a:rPr lang="fr-FR" sz="2933" dirty="0"/>
            </a:br>
            <a:endParaRPr lang="fr-CH" sz="2933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A1FDF01-8AE1-0D44-9085-40F4D48A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17000" y="-3809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41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10239" y="2004223"/>
            <a:ext cx="11605536" cy="4351338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defRPr/>
            </a:pPr>
            <a:r>
              <a:rPr lang="fr-CH" sz="2000" dirty="0"/>
              <a:t>Mission de Board2win: </a:t>
            </a:r>
            <a:endParaRPr sz="2000" dirty="0"/>
          </a:p>
          <a:p>
            <a:pPr lvl="1">
              <a:lnSpc>
                <a:spcPct val="80000"/>
              </a:lnSpc>
              <a:defRPr/>
            </a:pPr>
            <a:r>
              <a:rPr lang="fr-CH" sz="2000" dirty="0"/>
              <a:t>Contribuer au développement économique des entreprises suisses </a:t>
            </a:r>
            <a:endParaRPr sz="2000" dirty="0"/>
          </a:p>
          <a:p>
            <a:pPr lvl="1">
              <a:lnSpc>
                <a:spcPct val="80000"/>
              </a:lnSpc>
              <a:defRPr/>
            </a:pPr>
            <a:r>
              <a:rPr lang="fr-CH" sz="2000" dirty="0"/>
              <a:t>Augmenter la diversité dans les Conseils d’administration</a:t>
            </a:r>
          </a:p>
          <a:p>
            <a:pPr>
              <a:lnSpc>
                <a:spcPct val="80000"/>
              </a:lnSpc>
              <a:defRPr/>
            </a:pPr>
            <a:endParaRPr lang="fr-CH" sz="2000" dirty="0"/>
          </a:p>
          <a:p>
            <a:pPr>
              <a:lnSpc>
                <a:spcPct val="80000"/>
              </a:lnSpc>
              <a:defRPr/>
            </a:pPr>
            <a:r>
              <a:rPr lang="fr-CH" sz="2000" dirty="0"/>
              <a:t>Modèle à but non lucratif</a:t>
            </a:r>
            <a:endParaRPr sz="2000" dirty="0"/>
          </a:p>
          <a:p>
            <a:pPr lvl="1">
              <a:lnSpc>
                <a:spcPct val="80000"/>
              </a:lnSpc>
              <a:defRPr/>
            </a:pPr>
            <a:r>
              <a:rPr lang="fr-CH" sz="2000" dirty="0"/>
              <a:t>Des tarifs entrant en concurrence avec la cooptation (95 % des postes)</a:t>
            </a:r>
          </a:p>
          <a:p>
            <a:pPr>
              <a:lnSpc>
                <a:spcPct val="80000"/>
              </a:lnSpc>
              <a:defRPr/>
            </a:pPr>
            <a:endParaRPr lang="fr-CH" sz="2000" dirty="0"/>
          </a:p>
          <a:p>
            <a:pPr>
              <a:lnSpc>
                <a:spcPct val="80000"/>
              </a:lnSpc>
              <a:defRPr/>
            </a:pPr>
            <a:r>
              <a:rPr lang="fr-CH" sz="2000" dirty="0"/>
              <a:t>Prestations et tarifs établi avec le CSDA en vigueur depuis 2017</a:t>
            </a:r>
          </a:p>
          <a:p>
            <a:pPr lvl="1">
              <a:lnSpc>
                <a:spcPct val="80000"/>
              </a:lnSpc>
              <a:defRPr/>
            </a:pPr>
            <a:r>
              <a:rPr lang="fr-CH" sz="2000" dirty="0"/>
              <a:t>Analyse composition du Conseil (préconisé, mais pas obligatoire)   CHF 1’000.-</a:t>
            </a:r>
          </a:p>
          <a:p>
            <a:pPr lvl="1">
              <a:lnSpc>
                <a:spcPct val="80000"/>
              </a:lnSpc>
              <a:defRPr/>
            </a:pPr>
            <a:r>
              <a:rPr lang="fr-CH" sz="2000" dirty="0"/>
              <a:t>Proposition de 2 personnes par poste à pourvoir		    CHF 500.- /par candidate proposée</a:t>
            </a:r>
          </a:p>
          <a:p>
            <a:pPr lvl="1">
              <a:lnSpc>
                <a:spcPct val="80000"/>
              </a:lnSpc>
              <a:defRPr/>
            </a:pPr>
            <a:r>
              <a:rPr lang="fr-CH" sz="2000" dirty="0"/>
              <a:t>Commission à l’engagement				                    10 % 1</a:t>
            </a:r>
            <a:r>
              <a:rPr lang="fr-CH" sz="2000" baseline="30000" dirty="0"/>
              <a:t>ère</a:t>
            </a:r>
            <a:r>
              <a:rPr lang="fr-CH" sz="2000" dirty="0"/>
              <a:t> rémunération annuelle</a:t>
            </a:r>
          </a:p>
          <a:p>
            <a:pPr>
              <a:lnSpc>
                <a:spcPct val="80000"/>
              </a:lnSpc>
              <a:defRPr/>
            </a:pPr>
            <a:endParaRPr lang="fr-CH" sz="2000" dirty="0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980EA755-9628-5E4A-A8CD-443046E80565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Diane Reinhard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033255BA-E472-544E-A743-FF18466DEE01}"/>
              </a:ext>
            </a:extLst>
          </p:cNvPr>
          <p:cNvSpPr txBox="1">
            <a:spLocks/>
          </p:cNvSpPr>
          <p:nvPr/>
        </p:nvSpPr>
        <p:spPr bwMode="auto"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C44DA10-99A7-1B47-88EB-BCC49EC3984F}"/>
              </a:ext>
            </a:extLst>
          </p:cNvPr>
          <p:cNvSpPr txBox="1">
            <a:spLocks/>
          </p:cNvSpPr>
          <p:nvPr/>
        </p:nvSpPr>
        <p:spPr bwMode="auto">
          <a:xfrm>
            <a:off x="310240" y="548680"/>
            <a:ext cx="7810872" cy="1523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 b="1" cap="small" dirty="0"/>
              <a:t>16. Modèle de fonctionnement</a:t>
            </a:r>
          </a:p>
          <a:p>
            <a:pPr>
              <a:defRPr/>
            </a:pPr>
            <a:br>
              <a:rPr lang="fr-FR" sz="1800" dirty="0"/>
            </a:br>
            <a:r>
              <a:rPr lang="fr-FR" sz="1800" dirty="0"/>
              <a:t>     </a:t>
            </a:r>
            <a:br>
              <a:rPr lang="fr-FR" sz="2933" dirty="0"/>
            </a:br>
            <a:r>
              <a:rPr lang="fr-FR" sz="2933" dirty="0"/>
              <a:t>         </a:t>
            </a:r>
            <a:r>
              <a:rPr lang="fr-FR" sz="3100" cap="small" dirty="0"/>
              <a:t>B2w en partenariat avec CSDA</a:t>
            </a:r>
            <a:br>
              <a:rPr lang="fr-FR" sz="2933" dirty="0"/>
            </a:br>
            <a:endParaRPr lang="fr-CH" sz="2933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03751E-EE17-3B4A-9E2D-F8147E06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-3809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1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10240" y="1976203"/>
            <a:ext cx="10972800" cy="4613108"/>
          </a:xfrm>
        </p:spPr>
        <p:txBody>
          <a:bodyPr>
            <a:normAutofit/>
          </a:bodyPr>
          <a:lstStyle/>
          <a:p>
            <a:pPr marL="304792" lvl="1">
              <a:lnSpc>
                <a:spcPct val="70000"/>
              </a:lnSpc>
              <a:spcBef>
                <a:spcPts val="1333"/>
              </a:spcBef>
              <a:buFont typeface="Wingdings"/>
              <a:buChar char="Ø"/>
              <a:defRPr/>
            </a:pPr>
            <a:endParaRPr lang="fr-FR" sz="2000" dirty="0"/>
          </a:p>
          <a:p>
            <a:pPr marL="419092" lvl="1" indent="-342900">
              <a:lnSpc>
                <a:spcPct val="70000"/>
              </a:lnSpc>
              <a:spcBef>
                <a:spcPts val="1333"/>
              </a:spcBef>
              <a:defRPr/>
            </a:pPr>
            <a:r>
              <a:rPr lang="fr-FR" sz="2000" dirty="0"/>
              <a:t>  Nouveaux mandats annoncés par les membres pour newsletters en 2019 :   19 </a:t>
            </a:r>
          </a:p>
          <a:p>
            <a:pPr marL="952485" lvl="2" indent="-342900">
              <a:lnSpc>
                <a:spcPct val="70000"/>
              </a:lnSpc>
              <a:spcBef>
                <a:spcPts val="1333"/>
              </a:spcBef>
              <a:defRPr/>
            </a:pPr>
            <a:endParaRPr lang="fr-FR" dirty="0"/>
          </a:p>
          <a:p>
            <a:pPr marL="419092" lvl="1" indent="-342900">
              <a:lnSpc>
                <a:spcPct val="70000"/>
              </a:lnSpc>
              <a:spcBef>
                <a:spcPts val="1333"/>
              </a:spcBef>
              <a:defRPr/>
            </a:pPr>
            <a:r>
              <a:rPr lang="fr-FR" sz="2000" dirty="0"/>
              <a:t>  Nb de demandes offres et mandats Board2win en 2019 : 18 offres_10 mandats </a:t>
            </a:r>
            <a:endParaRPr sz="2000" dirty="0"/>
          </a:p>
          <a:p>
            <a:pPr marL="952479" lvl="2" indent="-342900">
              <a:lnSpc>
                <a:spcPct val="70000"/>
              </a:lnSpc>
              <a:spcBef>
                <a:spcPts val="1333"/>
              </a:spcBef>
              <a:buFont typeface="Wingdings" pitchFamily="2" charset="2"/>
              <a:buChar char="Ø"/>
              <a:defRPr/>
            </a:pPr>
            <a:r>
              <a:rPr lang="fr-FR" dirty="0"/>
              <a:t>  dont 3 offres et un mandat par CSDA, toujours ouvert</a:t>
            </a:r>
          </a:p>
          <a:p>
            <a:pPr marL="1028677" lvl="2" indent="-342900">
              <a:lnSpc>
                <a:spcPct val="70000"/>
              </a:lnSpc>
              <a:spcBef>
                <a:spcPts val="1333"/>
              </a:spcBef>
              <a:buFont typeface="Wingdings" pitchFamily="2" charset="2"/>
              <a:buChar char="Ø"/>
              <a:defRPr/>
            </a:pPr>
            <a:r>
              <a:rPr lang="fr-FR" dirty="0"/>
              <a:t> 6 personnes placées, membres du Cercle </a:t>
            </a:r>
          </a:p>
          <a:p>
            <a:pPr marL="1028677" lvl="2" indent="-342900">
              <a:lnSpc>
                <a:spcPct val="70000"/>
              </a:lnSpc>
              <a:spcBef>
                <a:spcPts val="1333"/>
              </a:spcBef>
              <a:buFont typeface="Wingdings" pitchFamily="2" charset="2"/>
              <a:buChar char="Ø"/>
              <a:defRPr/>
            </a:pPr>
            <a:r>
              <a:rPr lang="fr-FR" dirty="0"/>
              <a:t> 1 mandat, 1 homme nommé, refus par les membres du Cercle</a:t>
            </a:r>
            <a:endParaRPr dirty="0"/>
          </a:p>
          <a:p>
            <a:pPr marL="1028677" lvl="2" indent="-342900">
              <a:lnSpc>
                <a:spcPct val="70000"/>
              </a:lnSpc>
              <a:spcBef>
                <a:spcPts val="1333"/>
              </a:spcBef>
              <a:buFont typeface="Wingdings" pitchFamily="2" charset="2"/>
              <a:buChar char="Ø"/>
              <a:defRPr/>
            </a:pPr>
            <a:r>
              <a:rPr lang="fr-FR" dirty="0"/>
              <a:t> 1 mandat, président a sorti un candidat homme de dernière minute</a:t>
            </a:r>
            <a:endParaRPr dirty="0"/>
          </a:p>
          <a:p>
            <a:pPr marL="1028677" lvl="2" indent="-342900">
              <a:lnSpc>
                <a:spcPct val="70000"/>
              </a:lnSpc>
              <a:spcBef>
                <a:spcPts val="1333"/>
              </a:spcBef>
              <a:buFont typeface="Wingdings" pitchFamily="2" charset="2"/>
              <a:buChar char="Ø"/>
              <a:defRPr/>
            </a:pPr>
            <a:r>
              <a:rPr lang="fr-FR" dirty="0"/>
              <a:t> 4 mandats toujours ouverts pas encore de nominations (profils proposés - 1 par CSDA)</a:t>
            </a:r>
          </a:p>
          <a:p>
            <a:pPr marL="1028677" lvl="2" indent="-342900">
              <a:lnSpc>
                <a:spcPct val="70000"/>
              </a:lnSpc>
              <a:spcBef>
                <a:spcPts val="1333"/>
              </a:spcBef>
              <a:buFont typeface="Wingdings" pitchFamily="2" charset="2"/>
              <a:buChar char="Ø"/>
              <a:defRPr/>
            </a:pPr>
            <a:r>
              <a:rPr lang="fr-FR" dirty="0"/>
              <a:t> 8 offres refusées</a:t>
            </a:r>
            <a:endParaRPr dirty="0"/>
          </a:p>
          <a:p>
            <a:pPr marL="914377" lvl="2">
              <a:lnSpc>
                <a:spcPct val="70000"/>
              </a:lnSpc>
              <a:spcBef>
                <a:spcPts val="1333"/>
              </a:spcBef>
              <a:buFont typeface="Wingdings"/>
              <a:buChar char="Ø"/>
              <a:defRPr/>
            </a:pPr>
            <a:endParaRPr lang="fr-FR" dirty="0"/>
          </a:p>
          <a:p>
            <a:pPr>
              <a:defRPr/>
            </a:pPr>
            <a:endParaRPr lang="fr-CH" sz="2000" dirty="0"/>
          </a:p>
          <a:p>
            <a:pPr>
              <a:defRPr/>
            </a:pPr>
            <a:endParaRPr lang="fr-CH" sz="2000" dirty="0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760B2694-9C9C-D947-803B-0E8F27CE8753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Diane Reinhard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C5AF07C7-3FC2-4B42-8BD8-AC673D656440}"/>
              </a:ext>
            </a:extLst>
          </p:cNvPr>
          <p:cNvSpPr txBox="1">
            <a:spLocks/>
          </p:cNvSpPr>
          <p:nvPr/>
        </p:nvSpPr>
        <p:spPr bwMode="auto"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4D5613C-3546-F744-99C6-EE2365279FC8}"/>
              </a:ext>
            </a:extLst>
          </p:cNvPr>
          <p:cNvSpPr txBox="1">
            <a:spLocks/>
          </p:cNvSpPr>
          <p:nvPr/>
        </p:nvSpPr>
        <p:spPr bwMode="auto">
          <a:xfrm>
            <a:off x="310240" y="548680"/>
            <a:ext cx="7810872" cy="1523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300" b="1" cap="small" dirty="0"/>
              <a:t>16. Modèle de fonctionnement</a:t>
            </a:r>
            <a:br>
              <a:rPr lang="fr-FR" sz="1200" dirty="0"/>
            </a:br>
            <a:br>
              <a:rPr lang="fr-FR" sz="1200" dirty="0"/>
            </a:br>
            <a:r>
              <a:rPr lang="fr-FR" sz="2933" dirty="0"/>
              <a:t>         </a:t>
            </a:r>
            <a:r>
              <a:rPr lang="fr-FR" sz="2900" cap="small" dirty="0"/>
              <a:t>Nouveaux Mandats CA en 2019</a:t>
            </a:r>
            <a:endParaRPr lang="fr-CH" sz="2933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B413EB-7D27-CE4C-BC8D-1CDA85B75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17000" y="-3809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37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0FD38D-D12B-2941-9123-336DCA0E8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53" y="164659"/>
            <a:ext cx="11640644" cy="66933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cap="small" dirty="0">
                <a:solidFill>
                  <a:srgbClr val="FF0000"/>
                </a:solidFill>
                <a:latin typeface="+mj-lt"/>
              </a:rPr>
              <a:t>Décuplement et optimisation du processus de postulation </a:t>
            </a:r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r>
              <a:rPr lang="fr-FR" sz="1800" b="1" cap="small" dirty="0"/>
              <a:t>Individuel  </a:t>
            </a:r>
            <a:r>
              <a:rPr lang="fr-FR" sz="1800" dirty="0"/>
              <a:t>	</a:t>
            </a:r>
            <a:r>
              <a:rPr lang="fr-FR" sz="1800" b="1" dirty="0">
                <a:solidFill>
                  <a:srgbClr val="FF0000"/>
                </a:solidFill>
              </a:rPr>
              <a:t>d’abord un processus personnel  -  avec des conseils </a:t>
            </a:r>
          </a:p>
          <a:p>
            <a:pPr lvl="5">
              <a:buFont typeface="Wingdings" pitchFamily="2" charset="2"/>
              <a:buChar char="Ø"/>
            </a:pPr>
            <a:r>
              <a:rPr lang="fr-FR" dirty="0"/>
              <a:t>lors du bilan « Profil-administratrice »</a:t>
            </a:r>
          </a:p>
          <a:p>
            <a:pPr lvl="5">
              <a:buFont typeface="Wingdings" pitchFamily="2" charset="2"/>
              <a:buChar char="Ø"/>
            </a:pPr>
            <a:r>
              <a:rPr lang="fr-FR" dirty="0"/>
              <a:t>au cours d’ateliers ciblés « Postulation »</a:t>
            </a:r>
          </a:p>
          <a:p>
            <a:pPr lvl="5">
              <a:buFont typeface="Wingdings" pitchFamily="2" charset="2"/>
              <a:buChar char="Ø"/>
            </a:pPr>
            <a:r>
              <a:rPr lang="fr-FR" dirty="0"/>
              <a:t>appuyés par l’image de marque du CSDA</a:t>
            </a:r>
          </a:p>
          <a:p>
            <a:pPr marL="0" indent="0">
              <a:buNone/>
            </a:pPr>
            <a:endParaRPr lang="fr-FR" sz="1400" b="1" dirty="0"/>
          </a:p>
          <a:p>
            <a:pPr marL="0" indent="0">
              <a:buNone/>
            </a:pPr>
            <a:r>
              <a:rPr lang="fr-FR" sz="1800" b="1" dirty="0"/>
              <a:t>CSDA</a:t>
            </a:r>
            <a:r>
              <a:rPr lang="fr-FR" sz="1800" dirty="0"/>
              <a:t>		</a:t>
            </a:r>
            <a:r>
              <a:rPr lang="fr-FR" sz="1800" b="1" dirty="0">
                <a:solidFill>
                  <a:srgbClr val="FF0000"/>
                </a:solidFill>
              </a:rPr>
              <a:t>une visibilité accrue /</a:t>
            </a:r>
            <a:r>
              <a:rPr lang="fr-FR" sz="1800" b="1" dirty="0" err="1">
                <a:solidFill>
                  <a:srgbClr val="FF0000"/>
                </a:solidFill>
              </a:rPr>
              <a:t>csda.ch</a:t>
            </a:r>
            <a:endParaRPr lang="fr-FR" sz="1800" b="1" dirty="0">
              <a:solidFill>
                <a:srgbClr val="FF0000"/>
              </a:solidFill>
            </a:endParaRPr>
          </a:p>
          <a:p>
            <a:pPr lvl="5">
              <a:buFont typeface="Wingdings" pitchFamily="2" charset="2"/>
              <a:buChar char="Ø"/>
            </a:pPr>
            <a:r>
              <a:rPr lang="fr-FR" dirty="0"/>
              <a:t>la liste des membres est accessible à certains organismes en recherche d’administratrices</a:t>
            </a:r>
          </a:p>
          <a:p>
            <a:pPr marL="2743200" lvl="6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800" b="1" cap="small" dirty="0"/>
              <a:t>Recruteur	</a:t>
            </a:r>
            <a:r>
              <a:rPr lang="fr-FR" sz="1800" b="1" dirty="0">
                <a:solidFill>
                  <a:srgbClr val="FF0000"/>
                </a:solidFill>
              </a:rPr>
              <a:t>visibilité auprès des recruteurs spécialisés</a:t>
            </a:r>
          </a:p>
          <a:p>
            <a:pPr lvl="5">
              <a:buFont typeface="Wingdings" pitchFamily="2" charset="2"/>
              <a:buChar char="Ø"/>
            </a:pPr>
            <a:r>
              <a:rPr lang="fr-FR" dirty="0"/>
              <a:t>en particulier B2W (ou son repreneur) pour des mandats de recherche</a:t>
            </a:r>
          </a:p>
          <a:p>
            <a:pPr lvl="5">
              <a:buFont typeface="Wingdings" pitchFamily="2" charset="2"/>
              <a:buChar char="Ø"/>
            </a:pPr>
            <a:r>
              <a:rPr lang="fr-FR" dirty="0"/>
              <a:t>les recruteurs sont invités à nos évènements publics</a:t>
            </a:r>
          </a:p>
          <a:p>
            <a:pPr lvl="5">
              <a:buFont typeface="Wingdings" pitchFamily="2" charset="2"/>
              <a:buChar char="Ø"/>
            </a:pPr>
            <a:r>
              <a:rPr lang="fr-FR" dirty="0"/>
              <a:t>ils sont recommandés par le CSDA pour des mandats de recherche ciblés et professionnels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800" b="1" cap="small" dirty="0"/>
              <a:t>Offres publiées</a:t>
            </a:r>
            <a:r>
              <a:rPr lang="fr-FR" sz="1800" dirty="0"/>
              <a:t>	</a:t>
            </a:r>
            <a:r>
              <a:rPr lang="fr-FR" sz="1800" b="1" dirty="0">
                <a:solidFill>
                  <a:srgbClr val="FF0000"/>
                </a:solidFill>
              </a:rPr>
              <a:t>quelques organismes publient leurs offres de recherche d’administrateurs-</a:t>
            </a:r>
            <a:r>
              <a:rPr lang="fr-FR" sz="1800" b="1" dirty="0" err="1">
                <a:solidFill>
                  <a:srgbClr val="FF0000"/>
                </a:solidFill>
              </a:rPr>
              <a:t>trices</a:t>
            </a:r>
            <a:endParaRPr lang="fr-FR" sz="1800" b="1" dirty="0">
              <a:solidFill>
                <a:srgbClr val="FF0000"/>
              </a:solidFill>
            </a:endParaRPr>
          </a:p>
          <a:p>
            <a:pPr lvl="5">
              <a:buFont typeface="Wingdings" pitchFamily="2" charset="2"/>
              <a:buChar char="Ø"/>
            </a:pPr>
            <a:r>
              <a:rPr lang="fr-FR" dirty="0"/>
              <a:t>publication gratuite sur le site CSDA et sur le groupe L in			</a:t>
            </a:r>
          </a:p>
          <a:p>
            <a:pPr lvl="5">
              <a:buFont typeface="Wingdings" pitchFamily="2" charset="2"/>
              <a:buChar char="Ø"/>
            </a:pPr>
            <a:endParaRPr lang="fr-FR" sz="1400" dirty="0"/>
          </a:p>
          <a:p>
            <a:pPr marL="0" indent="0">
              <a:buNone/>
            </a:pPr>
            <a:r>
              <a:rPr lang="fr-FR" sz="1800" cap="small" dirty="0"/>
              <a:t>P</a:t>
            </a:r>
            <a:r>
              <a:rPr lang="fr-FR" sz="1800" b="1" cap="small" dirty="0"/>
              <a:t>ar les pairs</a:t>
            </a:r>
            <a:r>
              <a:rPr lang="fr-FR" sz="1800" dirty="0"/>
              <a:t>	</a:t>
            </a:r>
            <a:r>
              <a:rPr lang="fr-FR" sz="1800" b="1" dirty="0">
                <a:solidFill>
                  <a:srgbClr val="FF0000"/>
                </a:solidFill>
              </a:rPr>
              <a:t>les membres du CSDA recommandent les autres membres</a:t>
            </a:r>
          </a:p>
          <a:p>
            <a:pPr lvl="5">
              <a:buFont typeface="Wingdings" pitchFamily="2" charset="2"/>
              <a:buChar char="Ø"/>
            </a:pPr>
            <a:r>
              <a:rPr lang="fr-FR" dirty="0"/>
              <a:t>grâce à une recherche facilitée </a:t>
            </a:r>
            <a:r>
              <a:rPr lang="fr-FR" dirty="0" err="1"/>
              <a:t>www.</a:t>
            </a:r>
            <a:r>
              <a:rPr lang="fr-FR" i="1" dirty="0" err="1"/>
              <a:t>csda.ch</a:t>
            </a:r>
            <a:endParaRPr lang="fr-FR" i="1" dirty="0"/>
          </a:p>
          <a:p>
            <a:pPr lvl="5">
              <a:buFont typeface="Wingdings" pitchFamily="2" charset="2"/>
              <a:buChar char="Ø"/>
            </a:pPr>
            <a:r>
              <a:rPr lang="fr-FR" dirty="0"/>
              <a:t>grâce à l’assurance de la haute qualité professionnelles de l’ensemble des membres du CSDA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AF6126-A4E8-9244-AF99-BA737D07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800" y="6492875"/>
            <a:ext cx="383109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55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3AF25E-2EB8-DB40-BC4D-E95BF1E4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17000" y="1038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5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20F8-91F3-2640-8061-8D38C480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-277035"/>
            <a:ext cx="10770576" cy="1077135"/>
          </a:xfrm>
        </p:spPr>
        <p:txBody>
          <a:bodyPr>
            <a:normAutofit/>
          </a:bodyPr>
          <a:lstStyle/>
          <a:p>
            <a:r>
              <a:rPr lang="fr-FR" sz="2800" b="1" cap="small" dirty="0">
                <a:solidFill>
                  <a:schemeClr val="accent1"/>
                </a:solidFill>
              </a:rPr>
              <a:t>Plan actions 2020-2021</a:t>
            </a:r>
            <a:endParaRPr lang="fr-FR" sz="2800" cap="small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C30167-868D-6442-A779-3DBD2AF4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05/04/2020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79086-C1E9-8146-A8CB-D1BBFE92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326C-1E9F-D748-A862-9BB3142CD69E}" type="slidenum">
              <a:rPr lang="fr-FR" smtClean="0"/>
              <a:t>56</a:t>
            </a:fld>
            <a:endParaRPr lang="fr-FR"/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0024578-94E3-644B-9D86-FE094204B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031"/>
              </p:ext>
            </p:extLst>
          </p:nvPr>
        </p:nvGraphicFramePr>
        <p:xfrm>
          <a:off x="115568" y="492779"/>
          <a:ext cx="11901486" cy="6170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527">
                  <a:extLst>
                    <a:ext uri="{9D8B030D-6E8A-4147-A177-3AD203B41FA5}">
                      <a16:colId xmlns:a16="http://schemas.microsoft.com/office/drawing/2014/main" val="2718426646"/>
                    </a:ext>
                  </a:extLst>
                </a:gridCol>
                <a:gridCol w="2645272">
                  <a:extLst>
                    <a:ext uri="{9D8B030D-6E8A-4147-A177-3AD203B41FA5}">
                      <a16:colId xmlns:a16="http://schemas.microsoft.com/office/drawing/2014/main" val="106931425"/>
                    </a:ext>
                  </a:extLst>
                </a:gridCol>
                <a:gridCol w="2091598">
                  <a:extLst>
                    <a:ext uri="{9D8B030D-6E8A-4147-A177-3AD203B41FA5}">
                      <a16:colId xmlns:a16="http://schemas.microsoft.com/office/drawing/2014/main" val="4052523690"/>
                    </a:ext>
                  </a:extLst>
                </a:gridCol>
                <a:gridCol w="6422089">
                  <a:extLst>
                    <a:ext uri="{9D8B030D-6E8A-4147-A177-3AD203B41FA5}">
                      <a16:colId xmlns:a16="http://schemas.microsoft.com/office/drawing/2014/main" val="3464572146"/>
                    </a:ext>
                  </a:extLst>
                </a:gridCol>
              </a:tblGrid>
              <a:tr h="157163"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816677"/>
                  </a:ext>
                </a:extLst>
              </a:tr>
              <a:tr h="496849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septembre à décembre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Projet Visibilité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Sondage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5615353"/>
                  </a:ext>
                </a:extLst>
              </a:tr>
              <a:tr h="496849"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mai à  juin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Réflexion Processus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Nouveau modèle de fonctionnement</a:t>
                      </a:r>
                    </a:p>
                    <a:p>
                      <a:pPr algn="l"/>
                      <a:r>
                        <a:rPr lang="fr-FR" sz="1600" dirty="0"/>
                        <a:t>Création du Comité de Rédaction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53272302"/>
                  </a:ext>
                </a:extLst>
              </a:tr>
              <a:tr h="283914">
                <a:tc vMerge="1"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7 septembre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Présentation-validation de principe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273605"/>
                  </a:ext>
                </a:extLst>
              </a:tr>
              <a:tr h="283914">
                <a:tc vMerge="1"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l"/>
                      <a:r>
                        <a:rPr lang="fr-FR" b="0" dirty="0"/>
                        <a:t>septembre  à décembre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Budget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Recherche financements (nouveaux partenaires financiers)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024132"/>
                  </a:ext>
                </a:extLst>
              </a:tr>
              <a:tr h="283914">
                <a:tc vMerge="1"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Secrétariat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Structure organisationnelle - Recherche RH et mandat pour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290664"/>
                  </a:ext>
                </a:extLst>
              </a:tr>
              <a:tr h="283914">
                <a:tc vMerge="1"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Gouvernance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Fonctionnement Comité – Comité consultatif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126476"/>
                  </a:ext>
                </a:extLst>
              </a:tr>
              <a:tr h="4968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Mandat B2W ou recruteur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Renouvellement mandat – Bilan « Profil-administratrice » et conseils aux membres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436715"/>
                  </a:ext>
                </a:extLst>
              </a:tr>
              <a:tr h="356717">
                <a:tc vMerge="1"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Recruteurs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Démarche auprès de recruteurs spécialisés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471795"/>
                  </a:ext>
                </a:extLst>
              </a:tr>
              <a:tr h="35671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fr-FR" b="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Données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Accords écrits des membres</a:t>
                      </a:r>
                    </a:p>
                    <a:p>
                      <a:r>
                        <a:rPr lang="fr-FR" sz="1600" dirty="0"/>
                        <a:t>Charte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0287382"/>
                  </a:ext>
                </a:extLst>
              </a:tr>
              <a:tr h="356717">
                <a:tc rowSpan="4"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/>
                        <a:t>janvier - mars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Données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Organisation des données </a:t>
                      </a:r>
                      <a:r>
                        <a:rPr lang="fr-FR" sz="1600" i="1" dirty="0" err="1"/>
                        <a:t>anonymisées</a:t>
                      </a:r>
                      <a:r>
                        <a:rPr lang="fr-FR" sz="1600" dirty="0"/>
                        <a:t> pour statistiques</a:t>
                      </a:r>
                    </a:p>
                    <a:p>
                      <a:r>
                        <a:rPr lang="fr-FR" sz="1600" dirty="0"/>
                        <a:t>Pages membres </a:t>
                      </a:r>
                      <a:r>
                        <a:rPr lang="fr-FR" sz="1600" i="1" dirty="0" err="1"/>
                        <a:t>csda.ch</a:t>
                      </a:r>
                      <a:endParaRPr lang="fr-FR" sz="1600" i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87529651"/>
                  </a:ext>
                </a:extLst>
              </a:tr>
              <a:tr h="3567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Communication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Prospection organismes en recherche d’administratrices (contrats) Organisation évènements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619918"/>
                  </a:ext>
                </a:extLst>
              </a:tr>
              <a:tr h="356717">
                <a:tc vMerge="1"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avril - juin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Statistiques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Publication rapports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377478"/>
                  </a:ext>
                </a:extLst>
              </a:tr>
              <a:tr h="356717">
                <a:tc vMerge="1"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avril ou juin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Evaluation – Présentation résultats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53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6720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67ED1D-7E75-7A41-8E89-8F06B4C84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324098"/>
            <a:ext cx="11391901" cy="4351338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CH" sz="2400" dirty="0"/>
              <a:t>Modification des critères de la liste des membres sur le site CSDA et mise à jour par les membres elles-mêmes</a:t>
            </a:r>
          </a:p>
          <a:p>
            <a:pPr marL="514350" lvl="0" indent="-514350">
              <a:buFont typeface="+mj-lt"/>
              <a:buAutoNum type="arabicPeriod"/>
            </a:pPr>
            <a:endParaRPr lang="fr-CH" sz="2400" dirty="0"/>
          </a:p>
          <a:p>
            <a:pPr marL="514350" indent="-514350">
              <a:buFont typeface="+mj-lt"/>
              <a:buAutoNum type="arabicPeriod"/>
            </a:pPr>
            <a:r>
              <a:rPr lang="fr-CH" sz="2400" dirty="0"/>
              <a:t>Accès de la liste des membres </a:t>
            </a:r>
            <a:r>
              <a:rPr lang="fr-CH" sz="2400" i="1" dirty="0" err="1"/>
              <a:t>csda.ch</a:t>
            </a:r>
            <a:r>
              <a:rPr lang="fr-CH" sz="2400" i="1" dirty="0"/>
              <a:t> </a:t>
            </a:r>
            <a:r>
              <a:rPr lang="fr-CH" sz="2400" dirty="0"/>
              <a:t>aux organisations liées par contrat, en recherche d’administratrices </a:t>
            </a:r>
            <a:r>
              <a:rPr lang="fr-CH" sz="2000" i="1" dirty="0"/>
              <a:t>(autorisation écrite individuelle à vous faire parvenir d’ici à fin 2020)</a:t>
            </a:r>
          </a:p>
          <a:p>
            <a:pPr marL="514350" indent="-514350">
              <a:buFont typeface="+mj-lt"/>
              <a:buAutoNum type="arabicPeriod"/>
            </a:pPr>
            <a:endParaRPr lang="fr-CH" sz="2400" i="1" dirty="0"/>
          </a:p>
          <a:p>
            <a:pPr marL="514350" lvl="0" indent="-514350">
              <a:buFont typeface="+mj-lt"/>
              <a:buAutoNum type="arabicPeriod"/>
            </a:pPr>
            <a:r>
              <a:rPr lang="fr-CH" sz="2400" dirty="0"/>
              <a:t>Utilisation des données professionnelles </a:t>
            </a:r>
            <a:r>
              <a:rPr lang="fr-CH" sz="2400" i="1" dirty="0" err="1"/>
              <a:t>anonymisées</a:t>
            </a:r>
            <a:r>
              <a:rPr lang="fr-CH" sz="2400" dirty="0"/>
              <a:t> des membres par le Comité pour des besoins de statistiques et publications </a:t>
            </a:r>
          </a:p>
          <a:p>
            <a:pPr marL="514350" lvl="0" indent="-514350">
              <a:buFont typeface="+mj-lt"/>
              <a:buAutoNum type="arabicPeriod"/>
            </a:pPr>
            <a:endParaRPr lang="fr-CH" sz="2400" dirty="0"/>
          </a:p>
          <a:p>
            <a:pPr marL="514350" lvl="0" indent="-514350">
              <a:buFont typeface="+mj-lt"/>
              <a:buAutoNum type="arabicPeriod"/>
            </a:pPr>
            <a:r>
              <a:rPr lang="fr-CH" sz="2400" dirty="0"/>
              <a:t>Création d’un Comité consultatif composé de présidents de CA</a:t>
            </a:r>
            <a:endParaRPr lang="fr-FR" sz="2400" dirty="0"/>
          </a:p>
          <a:p>
            <a:endParaRPr lang="fr-FR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7D23AA0-8682-7443-9D9E-6A65A6610463}"/>
              </a:ext>
            </a:extLst>
          </p:cNvPr>
          <p:cNvSpPr txBox="1">
            <a:spLocks/>
          </p:cNvSpPr>
          <p:nvPr/>
        </p:nvSpPr>
        <p:spPr>
          <a:xfrm>
            <a:off x="523874" y="1139621"/>
            <a:ext cx="6407829" cy="89377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chemeClr val="bg1"/>
                </a:solidFill>
              </a:rPr>
              <a:t>VALIDATION DE PRINCIPE PAR L’AG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1ECD44-3CC3-764D-8FEC-F3C177A55CFC}"/>
              </a:ext>
            </a:extLst>
          </p:cNvPr>
          <p:cNvSpPr txBox="1">
            <a:spLocks/>
          </p:cNvSpPr>
          <p:nvPr/>
        </p:nvSpPr>
        <p:spPr bwMode="auto">
          <a:xfrm>
            <a:off x="4909103" y="6492875"/>
            <a:ext cx="244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Dominique </a:t>
            </a:r>
            <a:r>
              <a:rPr lang="en-GB" dirty="0" err="1"/>
              <a:t>Faesch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2DA60553-7D54-C945-971D-087D1434BB37}"/>
              </a:ext>
            </a:extLst>
          </p:cNvPr>
          <p:cNvSpPr txBox="1">
            <a:spLocks/>
          </p:cNvSpPr>
          <p:nvPr/>
        </p:nvSpPr>
        <p:spPr bwMode="auto">
          <a:xfrm>
            <a:off x="11501438" y="6492874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318A85-7CB7-7743-96B7-11B6DBFD48E9}"/>
              </a:ext>
            </a:extLst>
          </p:cNvPr>
          <p:cNvSpPr/>
          <p:nvPr/>
        </p:nvSpPr>
        <p:spPr>
          <a:xfrm>
            <a:off x="523874" y="264147"/>
            <a:ext cx="5149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cap="small" dirty="0">
                <a:latin typeface="+mj-lt"/>
              </a:rPr>
              <a:t>16. Modèle de fonctionnement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55A3C8-34D6-E941-8AD4-EFBB5D46E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17000" y="1038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76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ercle-suisse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21" y="1152415"/>
            <a:ext cx="7409966" cy="2243977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F63746D4-0146-9D4E-8374-A474BED8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5928" y="6463664"/>
            <a:ext cx="1133952" cy="365125"/>
          </a:xfrm>
        </p:spPr>
        <p:txBody>
          <a:bodyPr/>
          <a:lstStyle/>
          <a:p>
            <a:r>
              <a:rPr lang="en-GB" dirty="0"/>
              <a:t>07.09.2020/AG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B95D071C-F1F3-754D-A415-4D48DD194855}"/>
              </a:ext>
            </a:extLst>
          </p:cNvPr>
          <p:cNvSpPr txBox="1">
            <a:spLocks/>
          </p:cNvSpPr>
          <p:nvPr/>
        </p:nvSpPr>
        <p:spPr>
          <a:xfrm>
            <a:off x="11487150" y="6426199"/>
            <a:ext cx="43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92326C-1E9F-D748-A862-9BB3142CD69E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6BA797-94CE-5A4B-8B15-A21CF03EB1D1}"/>
              </a:ext>
            </a:extLst>
          </p:cNvPr>
          <p:cNvSpPr txBox="1"/>
          <p:nvPr/>
        </p:nvSpPr>
        <p:spPr>
          <a:xfrm>
            <a:off x="2182859" y="4345252"/>
            <a:ext cx="79531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small" dirty="0"/>
              <a:t>Un Grand Merci pour votre participation active!</a:t>
            </a:r>
          </a:p>
          <a:p>
            <a:endParaRPr lang="fr-FR" sz="3200" cap="small" dirty="0"/>
          </a:p>
        </p:txBody>
      </p:sp>
    </p:spTree>
    <p:extLst>
      <p:ext uri="{BB962C8B-B14F-4D97-AF65-F5344CB8AC3E}">
        <p14:creationId xmlns:p14="http://schemas.microsoft.com/office/powerpoint/2010/main" val="16029429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8B1F5BCD-47D4-A04C-AF84-CF23E6200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02488"/>
              </p:ext>
            </p:extLst>
          </p:nvPr>
        </p:nvGraphicFramePr>
        <p:xfrm>
          <a:off x="100013" y="101600"/>
          <a:ext cx="12091987" cy="675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359">
                  <a:extLst>
                    <a:ext uri="{9D8B030D-6E8A-4147-A177-3AD203B41FA5}">
                      <a16:colId xmlns:a16="http://schemas.microsoft.com/office/drawing/2014/main" val="2482672708"/>
                    </a:ext>
                  </a:extLst>
                </a:gridCol>
                <a:gridCol w="660876">
                  <a:extLst>
                    <a:ext uri="{9D8B030D-6E8A-4147-A177-3AD203B41FA5}">
                      <a16:colId xmlns:a16="http://schemas.microsoft.com/office/drawing/2014/main" val="965747285"/>
                    </a:ext>
                  </a:extLst>
                </a:gridCol>
                <a:gridCol w="6282476">
                  <a:extLst>
                    <a:ext uri="{9D8B030D-6E8A-4147-A177-3AD203B41FA5}">
                      <a16:colId xmlns:a16="http://schemas.microsoft.com/office/drawing/2014/main" val="2336004961"/>
                    </a:ext>
                  </a:extLst>
                </a:gridCol>
                <a:gridCol w="1539556">
                  <a:extLst>
                    <a:ext uri="{9D8B030D-6E8A-4147-A177-3AD203B41FA5}">
                      <a16:colId xmlns:a16="http://schemas.microsoft.com/office/drawing/2014/main" val="1906847646"/>
                    </a:ext>
                  </a:extLst>
                </a:gridCol>
                <a:gridCol w="1272860">
                  <a:extLst>
                    <a:ext uri="{9D8B030D-6E8A-4147-A177-3AD203B41FA5}">
                      <a16:colId xmlns:a16="http://schemas.microsoft.com/office/drawing/2014/main" val="3001407412"/>
                    </a:ext>
                  </a:extLst>
                </a:gridCol>
                <a:gridCol w="1272860">
                  <a:extLst>
                    <a:ext uri="{9D8B030D-6E8A-4147-A177-3AD203B41FA5}">
                      <a16:colId xmlns:a16="http://schemas.microsoft.com/office/drawing/2014/main" val="3613432449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fr-FR" sz="1600"/>
                        <a:t>TIMING  -  Marie</a:t>
                      </a:r>
                      <a:endParaRPr lang="fr-F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067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Slides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Ordre 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Fini au plus tard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8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 à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1 - 5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OJ – Intro – Rapport Présidente – Présentation Catherine </a:t>
                      </a:r>
                      <a:r>
                        <a:rPr lang="fr-FR" sz="1400" dirty="0" err="1"/>
                        <a:t>Monnard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Dominique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641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 à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Rapport Comité - Evènements 2019 et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Marie et Nathalie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5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13 à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Rapport Comité – Adhésions et Prix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76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 à 21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Rapport Comité - Presse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Laurence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83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22 à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Rapport Trésorière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Melody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735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8 à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Rapport vérificateur – Approbation comptes – Décharge Comité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Dominique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43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Election du Comité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Dominique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626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Election vérificatrices comptes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Dominique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296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29 et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Budget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Melody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11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Cotisations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Dominique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19.02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90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32 à 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Comité de Rédaction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Nathalie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19.07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472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37 à 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Projet Visibilité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Nathalie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19.27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900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45 à 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Modèle de fonctionnement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Dominique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19.42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6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 dont   49 « 5. Transparence 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19.43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85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50 à 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dont 50 à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19.49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579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Questions – Validation - Remerciements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Dominique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992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45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5414" y="898597"/>
            <a:ext cx="5088565" cy="72536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685783" indent="-685783"/>
            <a:endParaRPr lang="fr-FR" sz="2133" dirty="0">
              <a:ea typeface="Verdan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3BABAF-453E-E441-BFA9-5188E21A7D14}"/>
              </a:ext>
            </a:extLst>
          </p:cNvPr>
          <p:cNvSpPr txBox="1"/>
          <p:nvPr/>
        </p:nvSpPr>
        <p:spPr>
          <a:xfrm>
            <a:off x="528799" y="309557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800" cap="small" dirty="0"/>
              <a:t>     </a:t>
            </a:r>
            <a:r>
              <a:rPr lang="en-GB" sz="2800" cap="small" dirty="0" err="1"/>
              <a:t>Evènements</a:t>
            </a:r>
            <a:r>
              <a:rPr lang="en-GB" sz="2800" cap="small" dirty="0"/>
              <a:t> </a:t>
            </a:r>
            <a:r>
              <a:rPr lang="en-GB" sz="2800" cap="small" dirty="0" err="1"/>
              <a:t>en</a:t>
            </a:r>
            <a:r>
              <a:rPr lang="en-GB" sz="2800" cap="small" dirty="0"/>
              <a:t> </a:t>
            </a:r>
            <a:r>
              <a:rPr lang="en-GB" sz="2800" cap="small" dirty="0" err="1"/>
              <a:t>Partenariat</a:t>
            </a:r>
            <a:r>
              <a:rPr lang="en-GB" sz="2800" cap="small" dirty="0"/>
              <a:t> 2019</a:t>
            </a:r>
            <a:endParaRPr lang="fr-FR" sz="4000" b="1" cap="small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E526BC-0441-E440-BB1A-79A9B81C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901709"/>
              </p:ext>
            </p:extLst>
          </p:nvPr>
        </p:nvGraphicFramePr>
        <p:xfrm>
          <a:off x="528799" y="1895962"/>
          <a:ext cx="11158704" cy="45705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6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565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3 avril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CH" sz="2000" b="1" u="none" strike="noStrike" dirty="0">
                          <a:effectLst/>
                          <a:latin typeface="+mn-lt"/>
                          <a:ea typeface="Verdana"/>
                        </a:rPr>
                        <a:t> AG </a:t>
                      </a:r>
                      <a:r>
                        <a:rPr lang="fr-CH" sz="2000" b="1" u="none" strike="noStrike" dirty="0">
                          <a:latin typeface="+mn-lt"/>
                          <a:ea typeface="Verdana"/>
                        </a:rPr>
                        <a:t>CSDA</a:t>
                      </a:r>
                      <a:r>
                        <a:rPr lang="fr-CH" sz="2000" b="0" u="none" strike="noStrike" dirty="0">
                          <a:effectLst/>
                          <a:latin typeface="+mn-lt"/>
                          <a:ea typeface="Verdana"/>
                        </a:rPr>
                        <a:t>, CVCI, </a:t>
                      </a:r>
                      <a:r>
                        <a:rPr lang="fr-CH" sz="2000" b="0" u="none" strike="noStrike" dirty="0">
                          <a:effectLst/>
                          <a:latin typeface="+mn-lt"/>
                          <a:ea typeface="Verdana" panose="020B0604030504040204" pitchFamily="34" charset="0"/>
                        </a:rPr>
                        <a:t>Lausanne</a:t>
                      </a:r>
                    </a:p>
                  </a:txBody>
                  <a:tcPr marL="6351" marR="6351" marT="63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2000" b="0" dirty="0"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351" marR="6351" marT="635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0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CH" sz="2000" u="none" strike="noStrike" dirty="0">
                          <a:effectLst/>
                          <a:latin typeface="+mn-lt"/>
                        </a:rPr>
                        <a:t>7 mai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 Gouvernance des Banques au-delà du réglementaire</a:t>
                      </a:r>
                      <a:r>
                        <a:rPr lang="fr-CH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animation Marie de Fréminville, Hôtel </a:t>
                      </a:r>
                      <a:r>
                        <a:rPr lang="fr-CH" sz="2000" b="0" i="0" u="none" strike="noStrike" kern="1200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Kempinski</a:t>
                      </a:r>
                      <a:r>
                        <a:rPr lang="fr-CH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Genève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800" b="0" i="1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Raphael Cohen, Anne Marion-</a:t>
                      </a:r>
                      <a:r>
                        <a:rPr lang="fr-CH" sz="1800" b="0" i="1" u="none" strike="noStrike" kern="1200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Bouchacourt</a:t>
                      </a:r>
                      <a:r>
                        <a:rPr lang="fr-CH" sz="1800" b="0" i="1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Jean-Christophe Hugon, Fabienne </a:t>
                      </a:r>
                      <a:r>
                        <a:rPr lang="fr-CH" sz="1800" b="0" i="1" u="none" strike="noStrike" kern="1200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Knapp</a:t>
                      </a:r>
                      <a:endParaRPr lang="fr-CH" sz="1800" b="0" i="1" u="none" strike="noStrike" kern="1200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 fontAlgn="t">
                        <a:buNone/>
                      </a:pPr>
                      <a:r>
                        <a:rPr lang="fr-CH" sz="2000" b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Mazars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5109876"/>
                  </a:ext>
                </a:extLst>
              </a:tr>
              <a:tr h="11695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juin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20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Prix du Cercle</a:t>
                      </a:r>
                    </a:p>
                    <a:p>
                      <a:pPr algn="l" fontAlgn="t"/>
                      <a:r>
                        <a:rPr lang="fr-F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Lausanne, Beau-Rivage Palace </a:t>
                      </a:r>
                    </a:p>
                    <a:p>
                      <a:pPr algn="l" fontAlgn="t"/>
                      <a:r>
                        <a:rPr lang="fr-F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000" b="0" i="1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Invitée Angela de Wolff</a:t>
                      </a:r>
                    </a:p>
                  </a:txBody>
                  <a:tcPr marL="6351" marR="6351" marT="63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000" b="0" dirty="0">
                        <a:solidFill>
                          <a:srgbClr val="FF0000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351" marR="6351" marT="63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60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0" i="0" u="none" strike="noStrike" dirty="0">
                          <a:effectLst/>
                          <a:latin typeface="+mn-lt"/>
                        </a:rPr>
                        <a:t>12 novembre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u="none" strike="noStrike" dirty="0">
                          <a:effectLst/>
                          <a:latin typeface="+mn-lt"/>
                        </a:rPr>
                        <a:t> Conseil d’administration, numérique et RSE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Genève, </a:t>
                      </a:r>
                      <a:r>
                        <a:rPr lang="fr-FR" sz="2000" b="0" i="0" u="none" strike="noStrike" kern="1200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Hotel</a:t>
                      </a:r>
                      <a:r>
                        <a:rPr lang="fr-F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000" b="0" i="0" u="none" strike="noStrike" kern="1200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Kempinski</a:t>
                      </a:r>
                      <a:endParaRPr lang="fr-FR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1800" b="0" i="1" u="none" strike="noStrike" dirty="0">
                          <a:effectLst/>
                          <a:latin typeface="+mn-lt"/>
                        </a:rPr>
                        <a:t>Katia </a:t>
                      </a:r>
                      <a:r>
                        <a:rPr lang="fr-FR" sz="1800" b="0" i="1" u="none" strike="noStrike" dirty="0" err="1">
                          <a:effectLst/>
                          <a:latin typeface="+mn-lt"/>
                        </a:rPr>
                        <a:t>Coudray</a:t>
                      </a:r>
                      <a:r>
                        <a:rPr lang="fr-FR" sz="1800" b="0" i="1" u="none" strike="noStrike" dirty="0">
                          <a:effectLst/>
                          <a:latin typeface="+mn-lt"/>
                        </a:rPr>
                        <a:t>, </a:t>
                      </a:r>
                      <a:r>
                        <a:rPr lang="en-GB" sz="18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Adèle </a:t>
                      </a:r>
                      <a:r>
                        <a:rPr lang="en-GB" sz="18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Thorens</a:t>
                      </a:r>
                      <a:r>
                        <a:rPr lang="en-GB" sz="18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Goumaz</a:t>
                      </a:r>
                      <a:r>
                        <a:rPr lang="fr-FR" sz="18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800" b="0" i="1" u="none" strike="noStrike" dirty="0">
                          <a:effectLst/>
                          <a:latin typeface="+mn-lt"/>
                        </a:rPr>
                        <a:t>Benoit </a:t>
                      </a:r>
                      <a:r>
                        <a:rPr lang="fr-FR" sz="1800" b="0" i="1" u="none" strike="noStrike" dirty="0" err="1">
                          <a:effectLst/>
                          <a:latin typeface="+mn-lt"/>
                        </a:rPr>
                        <a:t>Greindl</a:t>
                      </a:r>
                      <a:r>
                        <a:rPr lang="fr-FR" sz="1800" b="0" i="1" u="none" strike="noStrike" dirty="0">
                          <a:effectLst/>
                          <a:latin typeface="+mn-lt"/>
                        </a:rPr>
                        <a:t>, </a:t>
                      </a:r>
                      <a:r>
                        <a:rPr lang="fr-FR" sz="18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Sébastien </a:t>
                      </a:r>
                      <a:r>
                        <a:rPr lang="fr-FR" sz="18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Kulling</a:t>
                      </a:r>
                      <a:r>
                        <a:rPr lang="fr-FR" sz="1800" b="0" i="1" u="none" strike="noStrike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CH" sz="2000" b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Mazars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018681"/>
                  </a:ext>
                </a:extLst>
              </a:tr>
              <a:tr h="665733">
                <a:tc>
                  <a:txBody>
                    <a:bodyPr/>
                    <a:lstStyle/>
                    <a:p>
                      <a:pPr algn="ctr"/>
                      <a:r>
                        <a:rPr lang="fr-C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9 décembre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u="none" strike="noStrike" dirty="0">
                          <a:effectLst/>
                          <a:latin typeface="+mn-lt"/>
                          <a:ea typeface="Verdana"/>
                        </a:rPr>
                        <a:t> Soirée de fin d’année</a:t>
                      </a:r>
                      <a:r>
                        <a:rPr lang="fr-FR" sz="2000" b="0" u="none" strike="noStrike" dirty="0">
                          <a:effectLst/>
                          <a:latin typeface="+mn-lt"/>
                          <a:ea typeface="Verdana"/>
                        </a:rPr>
                        <a:t> entre</a:t>
                      </a:r>
                      <a:r>
                        <a:rPr lang="fr-FR" sz="2000" b="0" u="none" strike="noStrike" baseline="0" dirty="0">
                          <a:effectLst/>
                          <a:latin typeface="+mn-lt"/>
                          <a:ea typeface="Verdana"/>
                        </a:rPr>
                        <a:t> membres, animation Nathalie </a:t>
                      </a:r>
                      <a:r>
                        <a:rPr lang="fr-FR" sz="2000" b="0" u="none" strike="noStrike" baseline="0" dirty="0" err="1">
                          <a:effectLst/>
                          <a:latin typeface="+mn-lt"/>
                          <a:ea typeface="Verdana"/>
                        </a:rPr>
                        <a:t>Feingold</a:t>
                      </a:r>
                      <a:r>
                        <a:rPr lang="fr-FR" sz="2000" b="0" u="none" strike="noStrike" baseline="0" dirty="0">
                          <a:effectLst/>
                          <a:latin typeface="+mn-lt"/>
                          <a:ea typeface="Verdana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/>
                          <a:cs typeface="+mn-cs"/>
                        </a:rPr>
                        <a:t> </a:t>
                      </a:r>
                      <a:r>
                        <a:rPr lang="en-GB" sz="2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Président</a:t>
                      </a:r>
                      <a:r>
                        <a:rPr lang="en-GB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Wilson</a:t>
                      </a: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/>
                          <a:cs typeface="+mn-cs"/>
                        </a:rPr>
                        <a:t>, </a:t>
                      </a:r>
                      <a:r>
                        <a:rPr lang="fr-FR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Genève </a:t>
                      </a:r>
                    </a:p>
                  </a:txBody>
                  <a:tcPr marL="6351" marR="6351" marT="63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2000" b="0" kern="1200" dirty="0">
                        <a:solidFill>
                          <a:srgbClr val="FF0000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351" marR="6351" marT="635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C9A95C93-DBDB-0B4F-B421-EB5CCDF7EB4A}"/>
              </a:ext>
            </a:extLst>
          </p:cNvPr>
          <p:cNvSpPr txBox="1">
            <a:spLocks/>
          </p:cNvSpPr>
          <p:nvPr/>
        </p:nvSpPr>
        <p:spPr bwMode="auto">
          <a:xfrm>
            <a:off x="4165051" y="6466488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Marie de </a:t>
            </a:r>
            <a:r>
              <a:rPr lang="en-GB" dirty="0" err="1"/>
              <a:t>Freminville</a:t>
            </a:r>
            <a:r>
              <a:rPr lang="en-GB" dirty="0"/>
              <a:t> et Nathalie Feingold</a:t>
            </a:r>
            <a:endParaRPr lang="fr-FR" dirty="0"/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03580787-AF6B-0A40-A39B-3A7FC485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126" y="6466489"/>
            <a:ext cx="428625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9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6" y="116835"/>
            <a:ext cx="7598125" cy="10363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FF0000"/>
                </a:solidFill>
              </a:rPr>
              <a:t> 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C8AEF4-9E16-8B4F-9743-1DF58DB21ED5}"/>
              </a:ext>
            </a:extLst>
          </p:cNvPr>
          <p:cNvSpPr txBox="1"/>
          <p:nvPr/>
        </p:nvSpPr>
        <p:spPr>
          <a:xfrm>
            <a:off x="411717" y="369661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800" cap="small" dirty="0"/>
              <a:t>     </a:t>
            </a:r>
            <a:r>
              <a:rPr lang="en-GB" sz="2800" cap="small" dirty="0" err="1"/>
              <a:t>Evènements</a:t>
            </a:r>
            <a:r>
              <a:rPr lang="en-GB" sz="2800" cap="small" dirty="0"/>
              <a:t> </a:t>
            </a:r>
            <a:r>
              <a:rPr lang="en-GB" sz="2800" cap="small" dirty="0" err="1"/>
              <a:t>en</a:t>
            </a:r>
            <a:r>
              <a:rPr lang="en-GB" sz="2800" cap="small" dirty="0"/>
              <a:t> </a:t>
            </a:r>
            <a:r>
              <a:rPr lang="en-GB" sz="2800" cap="small" dirty="0" err="1"/>
              <a:t>Partenariat</a:t>
            </a:r>
            <a:r>
              <a:rPr lang="en-GB" sz="2800" cap="small" dirty="0"/>
              <a:t> 2019</a:t>
            </a:r>
            <a:endParaRPr lang="fr-FR" sz="4000" b="1" cap="small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E7CD12-EB71-8440-AF37-7775C1BA5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17000" y="0"/>
            <a:ext cx="3175000" cy="1905000"/>
          </a:xfrm>
          <a:prstGeom prst="rect">
            <a:avLst/>
          </a:prstGeom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548712"/>
              </p:ext>
            </p:extLst>
          </p:nvPr>
        </p:nvGraphicFramePr>
        <p:xfrm>
          <a:off x="411717" y="1979263"/>
          <a:ext cx="10789683" cy="45793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5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8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4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487"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fr-CH" sz="20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5 février</a:t>
                      </a:r>
                      <a:endParaRPr lang="fr-FR" sz="2000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fr-FR" sz="2000" b="1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Rencontre entre startups lauréates du Réseau Entreprendre </a:t>
                      </a:r>
                    </a:p>
                    <a:p>
                      <a:pPr marL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et Membres du CSDA, Genève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CH" sz="2000" b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Réseau Entreprendre</a:t>
                      </a:r>
                      <a:endParaRPr lang="fr-CH" sz="2000" b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01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février</a:t>
                      </a:r>
                      <a:r>
                        <a:rPr lang="fr-FR" sz="2000" dirty="0">
                          <a:latin typeface="+mn-lt"/>
                        </a:rPr>
                        <a:t> </a:t>
                      </a:r>
                      <a:endParaRPr lang="fr-CH" sz="200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Table ronde </a:t>
                      </a:r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« </a:t>
                      </a:r>
                      <a:r>
                        <a:rPr lang="fr-FR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diversité au sein des CA</a:t>
                      </a:r>
                      <a:r>
                        <a:rPr lang="fr-FR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», Sion </a:t>
                      </a:r>
                    </a:p>
                    <a:p>
                      <a:pPr lvl="0" algn="l">
                        <a:buNone/>
                      </a:pPr>
                      <a:r>
                        <a:rPr lang="fr-FR" sz="1800" b="0" i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Chantal </a:t>
                      </a:r>
                      <a:r>
                        <a:rPr lang="fr-FR" sz="1800" b="0" i="1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Balet</a:t>
                      </a:r>
                      <a:r>
                        <a:rPr lang="fr-FR" sz="1800" b="0" i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Marie de Fréminville, Raymond </a:t>
                      </a:r>
                      <a:r>
                        <a:rPr lang="fr-FR" sz="1800" b="0" i="1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Loretan</a:t>
                      </a:r>
                      <a:endParaRPr lang="fr-FR" sz="1800" b="0" i="1" u="none" strike="noStrike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fr-FR" sz="2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Canton Valais Office de l’Egalité</a:t>
                      </a:r>
                      <a:r>
                        <a:rPr lang="fr-FR" sz="2000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endParaRPr lang="fr-CH" sz="2000" b="0" u="none" strike="noStrike" dirty="0" err="1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1860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0" u="none" strike="noStrike" dirty="0">
                          <a:latin typeface="+mn-lt"/>
                        </a:rPr>
                        <a:t>27 juin</a:t>
                      </a:r>
                      <a:endParaRPr lang="fr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Table Ronde :  </a:t>
                      </a:r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« </a:t>
                      </a:r>
                      <a:r>
                        <a:rPr lang="fr-FR" sz="2000" b="1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Comment se structurer pour innover </a:t>
                      </a:r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 -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Responsabilités des dirigeants et CA </a:t>
                      </a:r>
                      <a:r>
                        <a:rPr lang="fr-FR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fr-FR" sz="20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, Beau-Rivage, Lausanne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UPIAV</a:t>
                      </a:r>
                      <a:endParaRPr lang="fr-CH" sz="2000" b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1305">
                <a:tc>
                  <a:txBody>
                    <a:bodyPr/>
                    <a:lstStyle/>
                    <a:p>
                      <a:pPr algn="ctr" fontAlgn="t"/>
                      <a:r>
                        <a:rPr lang="fr-FR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7 -8 octobre </a:t>
                      </a:r>
                      <a:endParaRPr lang="fr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Formation gouvernance</a:t>
                      </a:r>
                      <a:r>
                        <a:rPr lang="fr-FR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repenser l'entreprise, préparer sa gouvernance, son management, son rôle de décideur ou de conseil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2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Happy </a:t>
                      </a:r>
                      <a:r>
                        <a:rPr lang="fr-FR" sz="2000" b="0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Gov</a:t>
                      </a:r>
                      <a:r>
                        <a:rPr lang="fr-FR" sz="2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Lab,</a:t>
                      </a:r>
                      <a:r>
                        <a:rPr lang="fr-FR" sz="2000" b="0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Lyon</a:t>
                      </a:r>
                      <a:endParaRPr lang="fr-CH" sz="2000" b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9019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0" u="none" strike="noStrike" dirty="0">
                          <a:effectLst/>
                          <a:latin typeface="+mn-lt"/>
                        </a:rPr>
                        <a:t>29 octobre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dirty="0">
                          <a:effectLst/>
                          <a:latin typeface="+mn-lt"/>
                        </a:rPr>
                        <a:t>17</a:t>
                      </a:r>
                      <a:r>
                        <a:rPr lang="fr-FR" sz="2000" b="0" i="0" u="none" strike="noStrike" baseline="30000" dirty="0">
                          <a:effectLst/>
                          <a:latin typeface="+mn-lt"/>
                        </a:rPr>
                        <a:t>ème</a:t>
                      </a:r>
                      <a:r>
                        <a:rPr lang="fr-FR" sz="2000" b="0" i="0" u="none" strike="noStrike" dirty="0">
                          <a:effectLst/>
                          <a:latin typeface="+mn-lt"/>
                        </a:rPr>
                        <a:t> Evènement Economique de la CCIG </a:t>
                      </a:r>
                      <a:r>
                        <a:rPr lang="fr-FR" sz="2000" b="1" i="0" u="none" strike="noStrike" dirty="0">
                          <a:effectLst/>
                          <a:latin typeface="+mn-lt"/>
                        </a:rPr>
                        <a:t>« Développement durable - Plus-value pour les entreprises » </a:t>
                      </a:r>
                      <a:r>
                        <a:rPr lang="fr-FR" sz="2000" b="0" i="0" u="none" strike="noStrike" dirty="0" err="1">
                          <a:effectLst/>
                          <a:latin typeface="+mn-lt"/>
                        </a:rPr>
                        <a:t>Palexpo</a:t>
                      </a:r>
                      <a:r>
                        <a:rPr lang="fr-FR" sz="2000" b="0" i="0" u="none" strike="noStrike" dirty="0">
                          <a:effectLst/>
                          <a:latin typeface="+mn-lt"/>
                        </a:rPr>
                        <a:t> Genève, animation Marie de Fréminville</a:t>
                      </a:r>
                      <a:endParaRPr lang="fr-FR" sz="2000" b="1" i="0" u="none" strike="noStrike" dirty="0"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Cédric </a:t>
                      </a:r>
                      <a:r>
                        <a:rPr lang="en-GB" sz="18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Juillerat</a:t>
                      </a:r>
                      <a:r>
                        <a:rPr lang="en-GB" sz="18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800" b="0" i="1" u="none" strike="noStrike" dirty="0">
                          <a:effectLst/>
                          <a:latin typeface="+mn-lt"/>
                        </a:rPr>
                        <a:t>Natacha </a:t>
                      </a:r>
                      <a:r>
                        <a:rPr lang="fr-FR" sz="1800" b="0" i="1" u="none" strike="noStrike" dirty="0" err="1">
                          <a:effectLst/>
                          <a:latin typeface="+mn-lt"/>
                        </a:rPr>
                        <a:t>Polli</a:t>
                      </a:r>
                      <a:r>
                        <a:rPr lang="fr-FR" sz="1800" b="0" i="1" u="none" strike="noStrike" dirty="0">
                          <a:effectLst/>
                          <a:latin typeface="+mn-lt"/>
                        </a:rPr>
                        <a:t>, Jonathan Normand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CCIG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084980"/>
                  </a:ext>
                </a:extLst>
              </a:tr>
            </a:tbl>
          </a:graphicData>
        </a:graphic>
      </p:graphicFrame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D5BA948B-38C6-5A4D-AD16-F535653F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862" y="6376089"/>
            <a:ext cx="428625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59768"/>
              </p:ext>
            </p:extLst>
          </p:nvPr>
        </p:nvGraphicFramePr>
        <p:xfrm>
          <a:off x="413082" y="1905000"/>
          <a:ext cx="10838452" cy="453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2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920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janvier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BPW « </a:t>
                      </a:r>
                      <a:r>
                        <a:rPr lang="fr-CH" sz="2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Board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members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Women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</a:t>
                      </a:r>
                      <a:r>
                        <a:rPr lang="fr-CH" sz="2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Board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»,</a:t>
                      </a:r>
                      <a:r>
                        <a:rPr lang="fr-CH" sz="2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conférence par Dominique </a:t>
                      </a:r>
                      <a:r>
                        <a:rPr lang="fr-CH" sz="2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Freymond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Lausanne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b="0" u="none" strike="noStrike" dirty="0">
                          <a:effectLst/>
                          <a:latin typeface="+mn-lt"/>
                        </a:rPr>
                        <a:t>BPW, Lausanne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u="none" strike="noStrike" dirty="0">
                          <a:latin typeface="+mn-lt"/>
                        </a:rPr>
                        <a:t>31 janvier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u="none" strike="noStrike" dirty="0">
                          <a:latin typeface="+mn-lt"/>
                        </a:rPr>
                        <a:t>Rôle CA et autorités</a:t>
                      </a:r>
                      <a:r>
                        <a:rPr lang="fr-FR" sz="20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2000" u="none" strike="noStrike" dirty="0">
                          <a:latin typeface="+mn-lt"/>
                        </a:rPr>
                        <a:t>de surveillance, institutions de santé – </a:t>
                      </a:r>
                    </a:p>
                    <a:p>
                      <a:pPr algn="l"/>
                      <a:r>
                        <a:rPr lang="fr-FR" sz="2000" u="none" strike="noStrike" dirty="0">
                          <a:latin typeface="+mn-lt"/>
                        </a:rPr>
                        <a:t>Qualité et Sécurité des soins, </a:t>
                      </a:r>
                      <a:r>
                        <a:rPr lang="fr-FR" sz="2000" u="none" strike="noStrike" dirty="0">
                          <a:effectLst/>
                          <a:latin typeface="+mn-lt"/>
                        </a:rPr>
                        <a:t>Lausanne</a:t>
                      </a:r>
                    </a:p>
                    <a:p>
                      <a:pPr algn="l"/>
                      <a:r>
                        <a:rPr lang="fr-FR" sz="1800" i="1" u="none" strike="noStrike" dirty="0">
                          <a:effectLst/>
                          <a:latin typeface="+mn-lt"/>
                        </a:rPr>
                        <a:t>Le CSDA est représenté par Isabelle </a:t>
                      </a:r>
                      <a:r>
                        <a:rPr lang="fr-FR" sz="1800" i="1" u="none" strike="noStrike" dirty="0" err="1">
                          <a:effectLst/>
                          <a:latin typeface="+mn-lt"/>
                        </a:rPr>
                        <a:t>Augsburger</a:t>
                      </a:r>
                      <a:endParaRPr lang="fr-FR" sz="180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b="0" u="none" strike="noStrike" dirty="0">
                          <a:latin typeface="+mn-lt"/>
                        </a:rPr>
                        <a:t>CHUV – HUG - FHV</a:t>
                      </a:r>
                      <a:endParaRPr lang="fr-CH" sz="2000" b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fr-CH" sz="2000" u="none" strike="noStrike" dirty="0">
                          <a:latin typeface="+mn-lt"/>
                        </a:rPr>
                        <a:t>31 janvier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2000" u="none" strike="noStrike" dirty="0">
                          <a:latin typeface="+mn-lt"/>
                        </a:rPr>
                        <a:t>La Journée du Conseil d'administration, IMD, Lausanne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CH" sz="2000" b="0" u="none" strike="noStrike" dirty="0" err="1">
                          <a:latin typeface="+mn-lt"/>
                        </a:rPr>
                        <a:t>Swiss</a:t>
                      </a:r>
                      <a:r>
                        <a:rPr lang="fr-CH" sz="2000" b="0" u="none" strike="noStrike" dirty="0">
                          <a:latin typeface="+mn-lt"/>
                        </a:rPr>
                        <a:t> Board Institute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u="none" strike="noStrike" dirty="0">
                          <a:latin typeface="+mn-lt"/>
                        </a:rPr>
                        <a:t>28 mai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2000" u="none" strike="noStrike" dirty="0">
                          <a:effectLst/>
                          <a:latin typeface="+mn-lt"/>
                        </a:rPr>
                        <a:t>Femmes leaders de Bilan, </a:t>
                      </a:r>
                      <a:r>
                        <a:rPr lang="fr-FR" sz="2000" u="none" strike="noStrike" dirty="0">
                          <a:latin typeface="+mn-lt"/>
                        </a:rPr>
                        <a:t>Genève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u="none" strike="noStrike" dirty="0">
                          <a:latin typeface="+mn-lt"/>
                        </a:rPr>
                        <a:t>Bilan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juin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4ème Rencontre des réseaux nationaux</a:t>
                      </a:r>
                    </a:p>
                    <a:p>
                      <a:pPr algn="l" fontAlgn="t"/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VR-</a:t>
                      </a:r>
                      <a:r>
                        <a:rPr lang="fr-CH" sz="2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Netzwerk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SIOD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fr-CH" sz="2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000" b="0" i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  <a:r>
                        <a:rPr lang="fr-CH" sz="2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000" b="0" i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board</a:t>
                      </a:r>
                      <a:r>
                        <a:rPr lang="fr-CH" sz="2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network, 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Kursaal, Berne</a:t>
                      </a:r>
                      <a:endParaRPr lang="fr-CH" sz="2000" dirty="0"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Board</a:t>
                      </a:r>
                      <a:r>
                        <a:rPr lang="fr-CH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CH" sz="2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foundation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octobre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3ème Rencontre du Réseau des CA, Suisse Romande (Alumni SBS Romandie)</a:t>
                      </a:r>
                      <a:r>
                        <a:rPr lang="fr-CH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fr-CH" sz="20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Hôtel LP, </a:t>
                      </a:r>
                      <a:r>
                        <a:rPr lang="fr-C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Lausanne</a:t>
                      </a:r>
                      <a:endParaRPr lang="fr-CH" sz="2000" dirty="0"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CH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Swiss</a:t>
                      </a:r>
                      <a:r>
                        <a:rPr lang="fr-CH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Board </a:t>
                      </a:r>
                      <a:r>
                        <a:rPr lang="fr-CH" sz="2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School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FCDAADC-613E-0441-A167-405B401A7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0" y="0"/>
            <a:ext cx="3175000" cy="1905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F891D3-0B8E-B04E-AD8D-88BD8D70F949}"/>
              </a:ext>
            </a:extLst>
          </p:cNvPr>
          <p:cNvSpPr txBox="1"/>
          <p:nvPr/>
        </p:nvSpPr>
        <p:spPr>
          <a:xfrm>
            <a:off x="413082" y="409500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>
              <a:solidFill>
                <a:srgbClr val="FF0000"/>
              </a:solidFill>
            </a:endParaRPr>
          </a:p>
          <a:p>
            <a:r>
              <a:rPr lang="en-GB" sz="2800" cap="small" dirty="0"/>
              <a:t>     </a:t>
            </a:r>
            <a:r>
              <a:rPr lang="en-GB" sz="2800" cap="small" dirty="0" err="1"/>
              <a:t>Evènements</a:t>
            </a:r>
            <a:r>
              <a:rPr lang="en-GB" sz="2800" cap="small" dirty="0"/>
              <a:t> 2019 de </a:t>
            </a:r>
            <a:r>
              <a:rPr lang="en-GB" sz="2800" cap="small" dirty="0" err="1"/>
              <a:t>nos</a:t>
            </a:r>
            <a:r>
              <a:rPr lang="en-GB" sz="2800" cap="small" dirty="0"/>
              <a:t> </a:t>
            </a:r>
            <a:r>
              <a:rPr lang="en-GB" sz="2800" cap="small" dirty="0" err="1"/>
              <a:t>Partenaires</a:t>
            </a:r>
            <a:endParaRPr lang="fr-FR" sz="4000" b="1" cap="small" dirty="0">
              <a:latin typeface="+mj-lt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485D96A-C7D7-6C41-8BEC-3C4A4DA8C88B}"/>
              </a:ext>
            </a:extLst>
          </p:cNvPr>
          <p:cNvSpPr txBox="1">
            <a:spLocks/>
          </p:cNvSpPr>
          <p:nvPr/>
        </p:nvSpPr>
        <p:spPr bwMode="auto">
          <a:xfrm>
            <a:off x="3889208" y="6492875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07.09.2020/AG – Marie de </a:t>
            </a:r>
            <a:r>
              <a:rPr lang="en-GB" dirty="0" err="1"/>
              <a:t>Freminville</a:t>
            </a:r>
            <a:r>
              <a:rPr lang="en-GB" dirty="0"/>
              <a:t> et Nathalie Feingold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C0782168-5F6F-8245-9557-777ECB5B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005" y="6443640"/>
            <a:ext cx="385762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01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C1E35C6-B324-724F-85C8-A78486D7C607}"/>
              </a:ext>
            </a:extLst>
          </p:cNvPr>
          <p:cNvSpPr txBox="1"/>
          <p:nvPr/>
        </p:nvSpPr>
        <p:spPr>
          <a:xfrm>
            <a:off x="239350" y="0"/>
            <a:ext cx="831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>
                <a:latin typeface="+mj-lt"/>
              </a:rPr>
              <a:t>6. Rapport d’activité du comité</a:t>
            </a:r>
            <a:endParaRPr lang="fr-FR" sz="3600" b="1" cap="small" dirty="0">
              <a:latin typeface="+mj-lt"/>
            </a:endParaRPr>
          </a:p>
          <a:p>
            <a:endParaRPr lang="en-GB" sz="1200" cap="small" dirty="0"/>
          </a:p>
          <a:p>
            <a:r>
              <a:rPr lang="en-GB" sz="2800" cap="small" dirty="0"/>
              <a:t>     Ateliers 2020</a:t>
            </a:r>
            <a:endParaRPr lang="fr-FR" sz="4000" b="1" cap="small" dirty="0">
              <a:latin typeface="+mj-l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5A2D95-9A9D-3846-BB0A-7A1E7904C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182626"/>
              </p:ext>
            </p:extLst>
          </p:nvPr>
        </p:nvGraphicFramePr>
        <p:xfrm>
          <a:off x="239351" y="1223605"/>
          <a:ext cx="11304950" cy="53566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5599">
                  <a:extLst>
                    <a:ext uri="{9D8B030D-6E8A-4147-A177-3AD203B41FA5}">
                      <a16:colId xmlns:a16="http://schemas.microsoft.com/office/drawing/2014/main" val="1572048101"/>
                    </a:ext>
                  </a:extLst>
                </a:gridCol>
                <a:gridCol w="6664030">
                  <a:extLst>
                    <a:ext uri="{9D8B030D-6E8A-4147-A177-3AD203B41FA5}">
                      <a16:colId xmlns:a16="http://schemas.microsoft.com/office/drawing/2014/main" val="3484213818"/>
                    </a:ext>
                  </a:extLst>
                </a:gridCol>
                <a:gridCol w="2695321">
                  <a:extLst>
                    <a:ext uri="{9D8B030D-6E8A-4147-A177-3AD203B41FA5}">
                      <a16:colId xmlns:a16="http://schemas.microsoft.com/office/drawing/2014/main" val="216882392"/>
                    </a:ext>
                  </a:extLst>
                </a:gridCol>
              </a:tblGrid>
              <a:tr h="35481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fr-FR" sz="2000" b="1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Renforcer ses compétences contributives</a:t>
                      </a:r>
                      <a:endParaRPr lang="fr-FR" sz="2000" b="0" i="0" u="none" strike="noStrike" noProof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fr-FR" sz="1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0" i="0" u="none" strike="noStrike" cap="small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intervenant</a:t>
                      </a:r>
                      <a:r>
                        <a:rPr lang="fr-CH" sz="2000" b="0" i="0" u="none" strike="noStrike" cap="non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CH" sz="2000" b="0" i="0" u="none" strike="noStrike" cap="small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es</a:t>
                      </a:r>
                      <a:endParaRPr lang="fr-CH" sz="2000" b="1" i="0" u="none" strike="noStrike" cap="small" baseline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232400"/>
                  </a:ext>
                </a:extLst>
              </a:tr>
              <a:tr h="354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u="none" strike="noStrike" noProof="0" dirty="0">
                          <a:effectLst/>
                          <a:latin typeface="+mn-lt"/>
                        </a:rPr>
                        <a:t>7 février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 Stratégie de postulation dans les CA, CVCI, Lausanne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Diane Reinhard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904843"/>
                  </a:ext>
                </a:extLst>
              </a:tr>
              <a:tr h="47561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u="none" strike="noStrike" noProof="0" dirty="0">
                          <a:effectLst/>
                          <a:latin typeface="+mn-lt"/>
                        </a:rPr>
                        <a:t>10 mars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 Confiance et responsabilité numérique, Genève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Marie de Fréminville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400266"/>
                  </a:ext>
                </a:extLst>
              </a:tr>
              <a:tr h="33791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14 &amp; 21 Avril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Atelier TEAMS Communication Écrite et Stratégique 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80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Nathalie </a:t>
                      </a:r>
                      <a:r>
                        <a:rPr lang="fr-FR" sz="1800" u="none" strike="noStrike" noProof="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Feingold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797055"/>
                  </a:ext>
                </a:extLst>
              </a:tr>
              <a:tr h="50950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fr-FR" sz="1800" b="0" u="none" strike="noStrike" baseline="30000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er</a:t>
                      </a:r>
                      <a:r>
                        <a:rPr lang="fr-FR" sz="1800" b="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avril &amp; 12 mai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Atelier ZOOM  Gestion de projets par le CA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80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Raphaël Cohen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049326"/>
                  </a:ext>
                </a:extLst>
              </a:tr>
              <a:tr h="358189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 &amp; 15 Mai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80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Atelier TEAMS Communication Écrite et Stratégique 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Nathalie </a:t>
                      </a:r>
                      <a:r>
                        <a:rPr lang="fr-FR" sz="1800" u="none" strike="noStrike" noProof="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Feingold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844139"/>
                  </a:ext>
                </a:extLst>
              </a:tr>
              <a:tr h="409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 &amp; 16 Juin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80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Atelier ZOOM La prochaine crise sera-t-elle numérique ? 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Marie de Fréminville</a:t>
                      </a:r>
                      <a:endParaRPr lang="fr-FR" sz="1800" b="0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520111"/>
                  </a:ext>
                </a:extLst>
              </a:tr>
              <a:tr h="5789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u="none" strike="noStrike" noProof="0" dirty="0">
                          <a:effectLst/>
                          <a:latin typeface="+mn-lt"/>
                        </a:rPr>
                        <a:t>28 Août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 Atelier </a:t>
                      </a:r>
                      <a:r>
                        <a:rPr lang="fr-FR" sz="1800" u="none" strike="noStrike" noProof="0" dirty="0" err="1">
                          <a:effectLst/>
                          <a:latin typeface="+mn-lt"/>
                        </a:rPr>
                        <a:t>Fotoshooting</a:t>
                      </a:r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 et CV, Lausanne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N. </a:t>
                      </a:r>
                      <a:r>
                        <a:rPr lang="fr-FR" sz="1800" u="none" strike="noStrike" noProof="0" dirty="0" err="1">
                          <a:effectLst/>
                          <a:latin typeface="+mn-lt"/>
                        </a:rPr>
                        <a:t>Feingold</a:t>
                      </a:r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 &amp; </a:t>
                      </a:r>
                      <a:r>
                        <a:rPr lang="en-GB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GB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Senehi</a:t>
                      </a:r>
                      <a:r>
                        <a:rPr lang="en-GB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 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0612202"/>
                  </a:ext>
                </a:extLst>
              </a:tr>
              <a:tr h="354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1" u="none" strike="noStrike" noProof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25 Sept.</a:t>
                      </a:r>
                      <a:endParaRPr lang="fr-FR" sz="1800" b="1" i="0" u="none" strike="noStrike" noProof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u="none" strike="noStrike" noProof="0" dirty="0">
                          <a:effectLst/>
                          <a:latin typeface="+mn-lt"/>
                        </a:rPr>
                        <a:t> Atelier TEAMS Data - Utilisation stratégique des données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800" b="0" u="none" strike="noStrike" noProof="0" dirty="0">
                          <a:effectLst/>
                          <a:latin typeface="+mn-lt"/>
                        </a:rPr>
                        <a:t>Nathalie </a:t>
                      </a:r>
                      <a:r>
                        <a:rPr lang="fr-FR" sz="1800" b="0" u="none" strike="noStrike" noProof="0" dirty="0" err="1">
                          <a:effectLst/>
                          <a:latin typeface="+mn-lt"/>
                        </a:rPr>
                        <a:t>Feingold</a:t>
                      </a:r>
                      <a:r>
                        <a:rPr lang="fr-FR" sz="1800" b="0" u="none" strike="noStrike" noProof="0" dirty="0">
                          <a:effectLst/>
                          <a:latin typeface="+mn-lt"/>
                        </a:rPr>
                        <a:t> 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464344"/>
                  </a:ext>
                </a:extLst>
              </a:tr>
              <a:tr h="424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1" u="none" strike="noStrike" noProof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28 Octobre</a:t>
                      </a:r>
                      <a:endParaRPr lang="fr-FR" sz="1800" b="1" i="0" u="none" strike="noStrike" noProof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 Business </a:t>
                      </a:r>
                      <a:r>
                        <a:rPr lang="fr-FR" sz="1800" u="none" strike="noStrike" noProof="0" dirty="0" err="1">
                          <a:effectLst/>
                          <a:latin typeface="+mn-lt"/>
                        </a:rPr>
                        <a:t>Médiatraining</a:t>
                      </a:r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, Lausanne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Romaine Jean 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506226"/>
                  </a:ext>
                </a:extLst>
              </a:tr>
              <a:tr h="354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1" u="none" strike="noStrike" noProof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 Novembre </a:t>
                      </a:r>
                      <a:endParaRPr lang="fr-FR" sz="1800" b="1" i="0" u="none" strike="noStrike" noProof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 Atelier « L’entrée au CA : les 100 premiers jours de l’administratrice »,</a:t>
                      </a:r>
                    </a:p>
                    <a:p>
                      <a:pPr algn="l" rtl="0" fontAlgn="t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 Genève 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u="none" strike="noStrike" noProof="0" dirty="0">
                          <a:effectLst/>
                          <a:latin typeface="+mn-lt"/>
                        </a:rPr>
                        <a:t>Jacques </a:t>
                      </a:r>
                      <a:r>
                        <a:rPr lang="fr-FR" sz="1800" u="none" strike="noStrike" noProof="0" dirty="0" err="1">
                          <a:effectLst/>
                          <a:latin typeface="+mn-lt"/>
                        </a:rPr>
                        <a:t>Bonvin</a:t>
                      </a:r>
                      <a:endParaRPr lang="fr-F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964" marR="9964" marT="99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082807"/>
                  </a:ext>
                </a:extLst>
              </a:tr>
              <a:tr h="639420">
                <a:tc>
                  <a:txBody>
                    <a:bodyPr/>
                    <a:lstStyle/>
                    <a:p>
                      <a:pPr algn="ctr" fontAlgn="t"/>
                      <a:r>
                        <a:rPr lang="fr-C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30 Novembre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>
                          <a:latin typeface="+mn-lt"/>
                        </a:rPr>
                        <a:t> Comment </a:t>
                      </a:r>
                      <a:r>
                        <a:rPr lang="fr-CH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transformer un conflit d’administrateur - ou d’actionnaire –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en opportunité d’affaires?, Lausanne</a:t>
                      </a:r>
                      <a:endParaRPr lang="fr-CH" sz="18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CH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/>
                        </a:rPr>
                        <a:t>Philippe </a:t>
                      </a:r>
                      <a:r>
                        <a:rPr lang="fr-CH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/>
                        </a:rPr>
                        <a:t>V</a:t>
                      </a:r>
                      <a:r>
                        <a:rPr lang="fr-CH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erhaeghe</a:t>
                      </a:r>
                      <a:endParaRPr lang="fr-CH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809472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85BCA688-3558-5648-9D8F-6912C85D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4301" y="6397663"/>
            <a:ext cx="500063" cy="365125"/>
          </a:xfrm>
        </p:spPr>
        <p:txBody>
          <a:bodyPr/>
          <a:lstStyle/>
          <a:p>
            <a:fld id="{FC92326C-1E9F-D748-A862-9BB3142CD69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8349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13528</TotalTime>
  <Words>5564</Words>
  <Application>Microsoft Macintosh PowerPoint</Application>
  <PresentationFormat>Grand écran</PresentationFormat>
  <Paragraphs>1077</Paragraphs>
  <Slides>59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7" baseType="lpstr">
      <vt:lpstr>Arial</vt:lpstr>
      <vt:lpstr>Arial Narrow</vt:lpstr>
      <vt:lpstr>Calibri</vt:lpstr>
      <vt:lpstr>Calibri Light</vt:lpstr>
      <vt:lpstr>Times New Roman</vt:lpstr>
      <vt:lpstr>Verdana</vt:lpstr>
      <vt:lpstr>Wingdings</vt:lpstr>
      <vt:lpstr>Thème Office</vt:lpstr>
      <vt:lpstr>Assemblée Générale Ordinaire 7 septembre 2020  -  18h00</vt:lpstr>
      <vt:lpstr>Ordre du Jour</vt:lpstr>
      <vt:lpstr>Présentation PowerPoint</vt:lpstr>
      <vt:lpstr>5. Rapport de la présidente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6. Rapport d’activité du Comité              Etat des Membres, Admissions, Démissions, Congés</vt:lpstr>
      <vt:lpstr>Présentation PowerPoint</vt:lpstr>
      <vt:lpstr>Présentation PowerPoint</vt:lpstr>
      <vt:lpstr>Présentation PowerPoint</vt:lpstr>
      <vt:lpstr>6. Rapport d’activité du comité                                                                                                                                                             Prix du Cercle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13. Budget 2020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vos claviers  -  Le Comité de Rédaction attend vos textes !</vt:lpstr>
      <vt:lpstr>Présentation PowerPoint</vt:lpstr>
      <vt:lpstr>Présentation PowerPoint</vt:lpstr>
      <vt:lpstr>1- Selon vous, quelle est la mission principale du CSDA ?  Soutenir la place des femmes dans les CA.  Pour soutenir cet objectif, il faut impérativement plus de femmes dans des CA et plus de visibilité : elles pensent que c’est le rôle du CSDA d’aider au recrutement, au réseautage et à la cooptation.</vt:lpstr>
      <vt:lpstr>  2- Quelle a été votre motivation pour entrer au      CSDA et quelles sont vos attentes ?            Trouver des CA, se former, s’informer, réseauter, être plus visible collectivement et            individuellement.  </vt:lpstr>
      <vt:lpstr>3- Pensez-vous que la liste des membres devrait être publique, sous quelle forme et      avec quelle granularité ? Le cas échéant, seriez-vous prête à contribuer et mettre      à jour votre profil ?         Constats : à ce jour la liste n’est ni visible, ni utilisée, sauf par B2W dont l’activité est perçue comme floue voire non            transparente. OK pour mettre profil à jour dès lors qu’elles auront plus sur l’usage qui en est fait.           Une majorité souhaite que la liste des membres soit visible, en distinguant :            - Usage interne (manque d’outil pratique pour les membres)           - Usage externe en version simplifiée (solution plébiscitée par un grand nombre)           - Accès par des chasseurs, présidents ou membres de CA (modèle B2W questionné)            Les avis sont partagés quant à la gratuité d’une liste. Linkedin est régulièrement cité comme exemple de liste gratuite et             concurrente.            Les avis contre la visibilité sont minoritaires (qualité et hétérogénéité (cela pourrait nuire aux meilleurs profils) /valeur              « marchande » de la liste / risque de « catégorisation » (liste féministe, « bonnes femmes »)).  </vt:lpstr>
      <vt:lpstr>4- Communiquez-vous à titre personnel sur votre appartenance au CSDA ?   Oui à l’unanimité </vt:lpstr>
      <vt:lpstr>5- Recommanderiez-vous le CSDA aux femmes qui sont     administratrices ? Pour quelles raisons ?         CSDA recommandé pour crédibilité, qualité du networking et des formations.         Les critiques : Transparence liée à la recherche de mandats / « retour sur investissement »         lié à la cotisation annuelle et aux frais d’inscriptions qui sont jugés suffisamment élevés pour        attendre un « retour »  </vt:lpstr>
      <vt:lpstr>6- Recommanderiez-vous le CSDA aux femmes qui         souhaitent accéder à des postes d’administratrices ?      Pour quelles raisons ?           Mitigé :          OK pour se former et réseauter mais pas pour trouver un mandat         Questions relatives à la présence de femmes non-administratrices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 actions 2020-2021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Office User</dc:creator>
  <cp:lastModifiedBy>Microsoft Office User</cp:lastModifiedBy>
  <cp:revision>350</cp:revision>
  <cp:lastPrinted>2020-09-07T10:31:42Z</cp:lastPrinted>
  <dcterms:created xsi:type="dcterms:W3CDTF">2018-08-21T09:35:41Z</dcterms:created>
  <dcterms:modified xsi:type="dcterms:W3CDTF">2020-09-07T10:48:13Z</dcterms:modified>
</cp:coreProperties>
</file>